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6A512-0C53-417C-B5D6-E49DBD8C8CBD}" type="datetimeFigureOut">
              <a:rPr lang="en-GB" smtClean="0"/>
              <a:t>11/07/2020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04B8B-DAE2-42DC-8445-72684F33BF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694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6A512-0C53-417C-B5D6-E49DBD8C8CBD}" type="datetimeFigureOut">
              <a:rPr lang="en-GB" smtClean="0"/>
              <a:t>11/07/2020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04B8B-DAE2-42DC-8445-72684F33BF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216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6A512-0C53-417C-B5D6-E49DBD8C8CBD}" type="datetimeFigureOut">
              <a:rPr lang="en-GB" smtClean="0"/>
              <a:t>11/07/2020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04B8B-DAE2-42DC-8445-72684F33BF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946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609599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773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6A512-0C53-417C-B5D6-E49DBD8C8CBD}" type="datetimeFigureOut">
              <a:rPr lang="en-GB" smtClean="0"/>
              <a:t>11/07/2020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04B8B-DAE2-42DC-8445-72684F33BF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762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6A512-0C53-417C-B5D6-E49DBD8C8CBD}" type="datetimeFigureOut">
              <a:rPr lang="en-GB" smtClean="0"/>
              <a:t>11/07/2020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04B8B-DAE2-42DC-8445-72684F33BF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991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6A512-0C53-417C-B5D6-E49DBD8C8CBD}" type="datetimeFigureOut">
              <a:rPr lang="en-GB" smtClean="0"/>
              <a:t>11/07/2020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04B8B-DAE2-42DC-8445-72684F33BF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270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6A512-0C53-417C-B5D6-E49DBD8C8CBD}" type="datetimeFigureOut">
              <a:rPr lang="en-GB" smtClean="0"/>
              <a:t>11/07/2020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04B8B-DAE2-42DC-8445-72684F33BF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138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6A512-0C53-417C-B5D6-E49DBD8C8CBD}" type="datetimeFigureOut">
              <a:rPr lang="en-GB" smtClean="0"/>
              <a:t>11/07/2020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04B8B-DAE2-42DC-8445-72684F33BF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491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6A512-0C53-417C-B5D6-E49DBD8C8CBD}" type="datetimeFigureOut">
              <a:rPr lang="en-GB" smtClean="0"/>
              <a:t>11/07/2020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04B8B-DAE2-42DC-8445-72684F33BF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821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6A512-0C53-417C-B5D6-E49DBD8C8CBD}" type="datetimeFigureOut">
              <a:rPr lang="en-GB" smtClean="0"/>
              <a:t>11/07/2020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04B8B-DAE2-42DC-8445-72684F33BF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547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6A512-0C53-417C-B5D6-E49DBD8C8CBD}" type="datetimeFigureOut">
              <a:rPr lang="en-GB" smtClean="0"/>
              <a:t>11/07/2020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04B8B-DAE2-42DC-8445-72684F33BF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291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6A512-0C53-417C-B5D6-E49DBD8C8CBD}" type="datetimeFigureOut">
              <a:rPr lang="en-GB" smtClean="0"/>
              <a:t>11/07/2020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04B8B-DAE2-42DC-8445-72684F33BF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960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4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4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CF26F3-47C2-4515-A37F-73C5F254FC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" t="20361" r="559" b="1385"/>
          <a:stretch/>
        </p:blipFill>
        <p:spPr>
          <a:xfrm>
            <a:off x="2279650" y="2055303"/>
            <a:ext cx="7632700" cy="425342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79651" y="765176"/>
            <a:ext cx="7632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+mj-lt"/>
              </a:rPr>
              <a:t>Streamlined Shapes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9004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 hidden="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 hidden="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E575FCB5-7A06-479E-B113-2EFB5FEA8CCB}"/>
              </a:ext>
            </a:extLst>
          </p:cNvPr>
          <p:cNvSpPr/>
          <p:nvPr/>
        </p:nvSpPr>
        <p:spPr>
          <a:xfrm>
            <a:off x="2279649" y="1611777"/>
            <a:ext cx="7632700" cy="446256"/>
          </a:xfrm>
          <a:prstGeom prst="rect">
            <a:avLst/>
          </a:prstGeom>
          <a:solidFill>
            <a:srgbClr val="F7B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600"/>
              </a:spcBef>
            </a:pPr>
            <a:r>
              <a:rPr lang="en-GB" altLang="en-US" dirty="0">
                <a:solidFill>
                  <a:schemeClr val="tx1"/>
                </a:solidFill>
              </a:rPr>
              <a:t>Try this mini-investigation to explore streamlined shapes.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7078FD-D946-49E6-B2C6-BF02B710760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19" r="31866"/>
          <a:stretch/>
        </p:blipFill>
        <p:spPr>
          <a:xfrm>
            <a:off x="2279651" y="4107976"/>
            <a:ext cx="7632700" cy="22007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DFFA63-689C-4501-9A29-0F29C0678D11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13802" b="22909"/>
          <a:stretch/>
        </p:blipFill>
        <p:spPr>
          <a:xfrm>
            <a:off x="5193318" y="2055303"/>
            <a:ext cx="4719032" cy="4253423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A48D8934-EBF7-4E1F-A6D8-F67186C3778C}"/>
              </a:ext>
            </a:extLst>
          </p:cNvPr>
          <p:cNvSpPr/>
          <p:nvPr/>
        </p:nvSpPr>
        <p:spPr>
          <a:xfrm>
            <a:off x="2279649" y="1611777"/>
            <a:ext cx="7632700" cy="446256"/>
          </a:xfrm>
          <a:prstGeom prst="rect">
            <a:avLst/>
          </a:prstGeom>
          <a:solidFill>
            <a:srgbClr val="F7B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600"/>
              </a:spcBef>
            </a:pPr>
            <a:r>
              <a:rPr lang="en-GB" altLang="en-US" dirty="0">
                <a:solidFill>
                  <a:schemeClr val="tx1"/>
                </a:solidFill>
              </a:rPr>
              <a:t>Weigh out three equal pieces of modelling clay.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D609A76-67EB-4500-A7A6-8550C4F8B155}"/>
              </a:ext>
            </a:extLst>
          </p:cNvPr>
          <p:cNvSpPr/>
          <p:nvPr/>
        </p:nvSpPr>
        <p:spPr>
          <a:xfrm>
            <a:off x="2279649" y="1611777"/>
            <a:ext cx="7632700" cy="446256"/>
          </a:xfrm>
          <a:prstGeom prst="rect">
            <a:avLst/>
          </a:prstGeom>
          <a:solidFill>
            <a:srgbClr val="F7B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600"/>
              </a:spcBef>
            </a:pPr>
            <a:r>
              <a:rPr lang="en-GB" altLang="en-US" sz="1750" dirty="0">
                <a:solidFill>
                  <a:schemeClr val="tx1"/>
                </a:solidFill>
              </a:rPr>
              <a:t>Then mould each piece into one of the three different shapes shown below.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3D327BE-BB0E-490F-85FF-D509EC52D541}"/>
              </a:ext>
            </a:extLst>
          </p:cNvPr>
          <p:cNvSpPr/>
          <p:nvPr/>
        </p:nvSpPr>
        <p:spPr>
          <a:xfrm>
            <a:off x="3460013" y="2726621"/>
            <a:ext cx="1593291" cy="446256"/>
          </a:xfrm>
          <a:prstGeom prst="rect">
            <a:avLst/>
          </a:prstGeom>
          <a:solidFill>
            <a:srgbClr val="F7B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r">
              <a:spcBef>
                <a:spcPts val="600"/>
              </a:spcBef>
            </a:pPr>
            <a:r>
              <a:rPr lang="en-GB" altLang="en-US" sz="1750" dirty="0">
                <a:solidFill>
                  <a:schemeClr val="tx1"/>
                </a:solidFill>
              </a:rPr>
              <a:t>sphere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098D172-B032-4F96-A8FB-7DAFD668143B}"/>
              </a:ext>
            </a:extLst>
          </p:cNvPr>
          <p:cNvGrpSpPr/>
          <p:nvPr/>
        </p:nvGrpSpPr>
        <p:grpSpPr>
          <a:xfrm>
            <a:off x="2582390" y="2153106"/>
            <a:ext cx="1593291" cy="1593291"/>
            <a:chOff x="1058389" y="2153105"/>
            <a:chExt cx="1593291" cy="159329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9DEB94C-3A86-4DEB-8863-C37C198C8ECB}"/>
                </a:ext>
              </a:extLst>
            </p:cNvPr>
            <p:cNvSpPr/>
            <p:nvPr/>
          </p:nvSpPr>
          <p:spPr>
            <a:xfrm>
              <a:off x="1058389" y="2153105"/>
              <a:ext cx="1593291" cy="1593291"/>
            </a:xfrm>
            <a:prstGeom prst="ellipse">
              <a:avLst/>
            </a:prstGeom>
            <a:solidFill>
              <a:srgbClr val="F7BB9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D226BAF-538A-42FA-BCF3-30015E708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878" y="2407594"/>
              <a:ext cx="1084311" cy="1084311"/>
            </a:xfrm>
            <a:prstGeom prst="rect">
              <a:avLst/>
            </a:prstGeom>
          </p:spPr>
        </p:pic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FF4E84D6-070C-4BBA-A3BF-7DE3FFFA64BC}"/>
              </a:ext>
            </a:extLst>
          </p:cNvPr>
          <p:cNvSpPr/>
          <p:nvPr/>
        </p:nvSpPr>
        <p:spPr>
          <a:xfrm>
            <a:off x="3190876" y="3955676"/>
            <a:ext cx="1501413" cy="446256"/>
          </a:xfrm>
          <a:prstGeom prst="rect">
            <a:avLst/>
          </a:prstGeom>
          <a:solidFill>
            <a:srgbClr val="F7B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spcBef>
                <a:spcPts val="600"/>
              </a:spcBef>
            </a:pPr>
            <a:r>
              <a:rPr lang="en-GB" altLang="en-US" sz="1750" dirty="0">
                <a:solidFill>
                  <a:schemeClr val="tx1"/>
                </a:solidFill>
              </a:rPr>
              <a:t>cube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FDBA868-F049-4D4F-91A4-CDC47A88FC37}"/>
              </a:ext>
            </a:extLst>
          </p:cNvPr>
          <p:cNvSpPr/>
          <p:nvPr/>
        </p:nvSpPr>
        <p:spPr>
          <a:xfrm>
            <a:off x="4600575" y="5149171"/>
            <a:ext cx="1464343" cy="446256"/>
          </a:xfrm>
          <a:prstGeom prst="rect">
            <a:avLst/>
          </a:prstGeom>
          <a:solidFill>
            <a:srgbClr val="F7B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spcBef>
                <a:spcPts val="600"/>
              </a:spcBef>
            </a:pPr>
            <a:r>
              <a:rPr lang="en-GB" altLang="en-US" sz="1750" dirty="0">
                <a:solidFill>
                  <a:schemeClr val="tx1"/>
                </a:solidFill>
              </a:rPr>
              <a:t>cone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C8DD451-657E-47B9-BF75-16103868F557}"/>
              </a:ext>
            </a:extLst>
          </p:cNvPr>
          <p:cNvGrpSpPr/>
          <p:nvPr/>
        </p:nvGrpSpPr>
        <p:grpSpPr>
          <a:xfrm>
            <a:off x="3936770" y="3376429"/>
            <a:ext cx="1593291" cy="1593291"/>
            <a:chOff x="2412769" y="3376428"/>
            <a:chExt cx="1593291" cy="1593291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1FE703E-A65E-4DAE-B2FC-FF0F1751D4C1}"/>
                </a:ext>
              </a:extLst>
            </p:cNvPr>
            <p:cNvSpPr/>
            <p:nvPr/>
          </p:nvSpPr>
          <p:spPr>
            <a:xfrm>
              <a:off x="2412769" y="3376428"/>
              <a:ext cx="1593291" cy="1593291"/>
            </a:xfrm>
            <a:prstGeom prst="ellipse">
              <a:avLst/>
            </a:prstGeom>
            <a:solidFill>
              <a:srgbClr val="F7BB9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F3245EA-2D62-4693-A394-47B75750B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260" y="3727043"/>
              <a:ext cx="1085678" cy="892059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391E01B-1B0E-4683-AB32-066F4B61C4A3}"/>
              </a:ext>
            </a:extLst>
          </p:cNvPr>
          <p:cNvGrpSpPr/>
          <p:nvPr/>
        </p:nvGrpSpPr>
        <p:grpSpPr>
          <a:xfrm>
            <a:off x="5324713" y="4575655"/>
            <a:ext cx="1593291" cy="1593291"/>
            <a:chOff x="3800712" y="4575654"/>
            <a:chExt cx="1593291" cy="1593291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0A88AE2-B03C-482B-BFFE-546A1F673189}"/>
                </a:ext>
              </a:extLst>
            </p:cNvPr>
            <p:cNvSpPr/>
            <p:nvPr/>
          </p:nvSpPr>
          <p:spPr>
            <a:xfrm>
              <a:off x="3800712" y="4575654"/>
              <a:ext cx="1593291" cy="1593291"/>
            </a:xfrm>
            <a:prstGeom prst="ellipse">
              <a:avLst/>
            </a:prstGeom>
            <a:solidFill>
              <a:srgbClr val="F7BB9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2FEBF544-09E3-45A7-A213-8636574ED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184553" y="4761466"/>
              <a:ext cx="774894" cy="12342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855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7" grpId="0" animBg="1"/>
      <p:bldP spid="27" grpId="1" animBg="1"/>
      <p:bldP spid="28" grpId="0" animBg="1"/>
      <p:bldP spid="38" grpId="0" animBg="1"/>
      <p:bldP spid="39" grpId="0" animBg="1"/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CF26F3-47C2-4515-A37F-73C5F254FC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" t="20361" r="559" b="1385"/>
          <a:stretch/>
        </p:blipFill>
        <p:spPr>
          <a:xfrm>
            <a:off x="2279650" y="2055303"/>
            <a:ext cx="7632700" cy="425342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79651" y="765176"/>
            <a:ext cx="7632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+mj-lt"/>
              </a:rPr>
              <a:t>Streamlined Shapes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9004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 hidden="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 hidden="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E575FCB5-7A06-479E-B113-2EFB5FEA8CCB}"/>
              </a:ext>
            </a:extLst>
          </p:cNvPr>
          <p:cNvSpPr/>
          <p:nvPr/>
        </p:nvSpPr>
        <p:spPr>
          <a:xfrm>
            <a:off x="2279649" y="1611777"/>
            <a:ext cx="7632700" cy="446256"/>
          </a:xfrm>
          <a:prstGeom prst="rect">
            <a:avLst/>
          </a:prstGeom>
          <a:solidFill>
            <a:srgbClr val="F7B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600"/>
              </a:spcBef>
            </a:pPr>
            <a:r>
              <a:rPr lang="en-GB" altLang="en-US" dirty="0">
                <a:solidFill>
                  <a:schemeClr val="tx1"/>
                </a:solidFill>
              </a:rPr>
              <a:t>Fill three </a:t>
            </a:r>
            <a:r>
              <a:rPr lang="en-GB" altLang="en-US" b="1" dirty="0">
                <a:solidFill>
                  <a:schemeClr val="tx1"/>
                </a:solidFill>
              </a:rPr>
              <a:t>identical</a:t>
            </a:r>
            <a:r>
              <a:rPr lang="en-GB" altLang="en-US" dirty="0">
                <a:solidFill>
                  <a:schemeClr val="tx1"/>
                </a:solidFill>
              </a:rPr>
              <a:t> measuring cylinders with the same amount of water.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7078FD-D946-49E6-B2C6-BF02B710760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19" r="31866"/>
          <a:stretch/>
        </p:blipFill>
        <p:spPr>
          <a:xfrm>
            <a:off x="2279651" y="4107976"/>
            <a:ext cx="7632700" cy="2200749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A48D8934-EBF7-4E1F-A6D8-F67186C3778C}"/>
              </a:ext>
            </a:extLst>
          </p:cNvPr>
          <p:cNvSpPr/>
          <p:nvPr/>
        </p:nvSpPr>
        <p:spPr>
          <a:xfrm>
            <a:off x="2279649" y="1516349"/>
            <a:ext cx="7632700" cy="702991"/>
          </a:xfrm>
          <a:prstGeom prst="rect">
            <a:avLst/>
          </a:prstGeom>
          <a:solidFill>
            <a:srgbClr val="F7B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600"/>
              </a:spcBef>
            </a:pPr>
            <a:r>
              <a:rPr lang="en-GB" altLang="en-US" dirty="0">
                <a:solidFill>
                  <a:schemeClr val="tx1"/>
                </a:solidFill>
              </a:rPr>
              <a:t>You will drop each shape into the water and use a stopwatch to </a:t>
            </a:r>
            <a:r>
              <a:rPr lang="en-GB" altLang="en-US" b="1" dirty="0">
                <a:solidFill>
                  <a:schemeClr val="tx1"/>
                </a:solidFill>
              </a:rPr>
              <a:t>time</a:t>
            </a:r>
            <a:r>
              <a:rPr lang="en-GB" altLang="en-US" dirty="0">
                <a:solidFill>
                  <a:schemeClr val="tx1"/>
                </a:solidFill>
              </a:rPr>
              <a:t> how long it takes to fall through the water.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D609A76-67EB-4500-A7A6-8550C4F8B155}"/>
              </a:ext>
            </a:extLst>
          </p:cNvPr>
          <p:cNvSpPr/>
          <p:nvPr/>
        </p:nvSpPr>
        <p:spPr>
          <a:xfrm>
            <a:off x="2279649" y="1511048"/>
            <a:ext cx="7632700" cy="739891"/>
          </a:xfrm>
          <a:prstGeom prst="rect">
            <a:avLst/>
          </a:prstGeom>
          <a:solidFill>
            <a:srgbClr val="F7B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600"/>
              </a:spcBef>
            </a:pPr>
            <a:r>
              <a:rPr lang="en-GB" altLang="en-US" sz="1600" dirty="0">
                <a:solidFill>
                  <a:schemeClr val="tx1"/>
                </a:solidFill>
              </a:rPr>
              <a:t>Which shape do you think will fall the </a:t>
            </a:r>
            <a:r>
              <a:rPr lang="en-GB" altLang="en-US" sz="1600" b="1" dirty="0">
                <a:solidFill>
                  <a:schemeClr val="tx1"/>
                </a:solidFill>
              </a:rPr>
              <a:t>fastest</a:t>
            </a:r>
            <a:r>
              <a:rPr lang="en-GB" altLang="en-US" sz="1600" dirty="0">
                <a:solidFill>
                  <a:schemeClr val="tx1"/>
                </a:solidFill>
              </a:rPr>
              <a:t>? Which will fall the </a:t>
            </a:r>
            <a:r>
              <a:rPr lang="en-GB" altLang="en-US" sz="1600" b="1" dirty="0">
                <a:solidFill>
                  <a:schemeClr val="tx1"/>
                </a:solidFill>
              </a:rPr>
              <a:t>slowest</a:t>
            </a:r>
            <a:r>
              <a:rPr lang="en-GB" altLang="en-US" sz="1600" dirty="0">
                <a:solidFill>
                  <a:schemeClr val="tx1"/>
                </a:solidFill>
              </a:rPr>
              <a:t>?</a:t>
            </a:r>
          </a:p>
          <a:p>
            <a:pPr algn="ctr">
              <a:spcBef>
                <a:spcPts val="600"/>
              </a:spcBef>
            </a:pPr>
            <a:r>
              <a:rPr lang="en-GB" altLang="en-US" sz="1600" dirty="0">
                <a:solidFill>
                  <a:schemeClr val="tx1"/>
                </a:solidFill>
              </a:rPr>
              <a:t>Try it out!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B1DD60-46F9-4D68-B140-D50B9F254DC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738" y="2318945"/>
            <a:ext cx="1004825" cy="3866619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BDA29B1D-2D64-45C3-9521-03FB8AED4FBB}"/>
              </a:ext>
            </a:extLst>
          </p:cNvPr>
          <p:cNvGrpSpPr/>
          <p:nvPr/>
        </p:nvGrpSpPr>
        <p:grpSpPr>
          <a:xfrm>
            <a:off x="2580114" y="2340521"/>
            <a:ext cx="1187512" cy="1187512"/>
            <a:chOff x="1058389" y="2153105"/>
            <a:chExt cx="1593291" cy="1593291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B1C2241-0F58-43A3-B0DA-3440F6D94D80}"/>
                </a:ext>
              </a:extLst>
            </p:cNvPr>
            <p:cNvSpPr/>
            <p:nvPr/>
          </p:nvSpPr>
          <p:spPr>
            <a:xfrm>
              <a:off x="1058389" y="2153105"/>
              <a:ext cx="1593291" cy="1593291"/>
            </a:xfrm>
            <a:prstGeom prst="ellipse">
              <a:avLst/>
            </a:prstGeom>
            <a:solidFill>
              <a:srgbClr val="F7BB9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14AF943-7909-453B-B209-556C35938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878" y="2407594"/>
              <a:ext cx="1084311" cy="1084311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A5A2CDB-79DF-4D65-80AD-80F0A7168619}"/>
              </a:ext>
            </a:extLst>
          </p:cNvPr>
          <p:cNvGrpSpPr/>
          <p:nvPr/>
        </p:nvGrpSpPr>
        <p:grpSpPr>
          <a:xfrm>
            <a:off x="2580114" y="3668297"/>
            <a:ext cx="1187512" cy="1187512"/>
            <a:chOff x="2412769" y="3376428"/>
            <a:chExt cx="1593291" cy="159329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6FDA22F-8E9E-460F-83D4-586A44D0BEB9}"/>
                </a:ext>
              </a:extLst>
            </p:cNvPr>
            <p:cNvSpPr/>
            <p:nvPr/>
          </p:nvSpPr>
          <p:spPr>
            <a:xfrm>
              <a:off x="2412769" y="3376428"/>
              <a:ext cx="1593291" cy="1593291"/>
            </a:xfrm>
            <a:prstGeom prst="ellipse">
              <a:avLst/>
            </a:prstGeom>
            <a:solidFill>
              <a:srgbClr val="F7BB9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B82E28EC-F6BE-48CC-883E-E365721E8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260" y="3727043"/>
              <a:ext cx="1085678" cy="892059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38FD521-DB79-4069-B7FC-24B04A268F1B}"/>
              </a:ext>
            </a:extLst>
          </p:cNvPr>
          <p:cNvGrpSpPr/>
          <p:nvPr/>
        </p:nvGrpSpPr>
        <p:grpSpPr>
          <a:xfrm>
            <a:off x="2580114" y="4996073"/>
            <a:ext cx="1187512" cy="1187512"/>
            <a:chOff x="3800712" y="4575654"/>
            <a:chExt cx="1593291" cy="1593291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1CACC3D-7E36-4EF4-B8DD-00A32E8FB2B7}"/>
                </a:ext>
              </a:extLst>
            </p:cNvPr>
            <p:cNvSpPr/>
            <p:nvPr/>
          </p:nvSpPr>
          <p:spPr>
            <a:xfrm>
              <a:off x="3800712" y="4575654"/>
              <a:ext cx="1593291" cy="1593291"/>
            </a:xfrm>
            <a:prstGeom prst="ellipse">
              <a:avLst/>
            </a:prstGeom>
            <a:solidFill>
              <a:srgbClr val="F7BB9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2CEA24DB-5076-49C2-B1B3-B16BDF289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184552" y="4761465"/>
              <a:ext cx="774894" cy="12342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546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7" grpId="0" animBg="1"/>
      <p:bldP spid="27" grpId="1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CF26F3-47C2-4515-A37F-73C5F254FC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" t="20361" r="559" b="1385"/>
          <a:stretch/>
        </p:blipFill>
        <p:spPr>
          <a:xfrm>
            <a:off x="2279650" y="2055303"/>
            <a:ext cx="7632700" cy="425342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79651" y="765176"/>
            <a:ext cx="7632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+mj-lt"/>
              </a:rPr>
              <a:t>Streamlined Shapes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9004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 hidden="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 hidden="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E575FCB5-7A06-479E-B113-2EFB5FEA8CCB}"/>
              </a:ext>
            </a:extLst>
          </p:cNvPr>
          <p:cNvSpPr/>
          <p:nvPr/>
        </p:nvSpPr>
        <p:spPr>
          <a:xfrm>
            <a:off x="2279649" y="1611777"/>
            <a:ext cx="7632700" cy="446256"/>
          </a:xfrm>
          <a:prstGeom prst="rect">
            <a:avLst/>
          </a:prstGeom>
          <a:solidFill>
            <a:srgbClr val="F7B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Can you give an example of an animal that has a streamlined shape?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7078FD-D946-49E6-B2C6-BF02B710760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19" r="31866"/>
          <a:stretch/>
        </p:blipFill>
        <p:spPr>
          <a:xfrm>
            <a:off x="2279651" y="4107976"/>
            <a:ext cx="7632700" cy="22007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B1DD60-46F9-4D68-B140-D50B9F254DC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738" y="2318945"/>
            <a:ext cx="1004825" cy="3866619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BDA29B1D-2D64-45C3-9521-03FB8AED4FBB}"/>
              </a:ext>
            </a:extLst>
          </p:cNvPr>
          <p:cNvGrpSpPr/>
          <p:nvPr/>
        </p:nvGrpSpPr>
        <p:grpSpPr>
          <a:xfrm>
            <a:off x="2580114" y="2340521"/>
            <a:ext cx="1187512" cy="1187512"/>
            <a:chOff x="1058389" y="2153105"/>
            <a:chExt cx="1593291" cy="1593291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B1C2241-0F58-43A3-B0DA-3440F6D94D80}"/>
                </a:ext>
              </a:extLst>
            </p:cNvPr>
            <p:cNvSpPr/>
            <p:nvPr/>
          </p:nvSpPr>
          <p:spPr>
            <a:xfrm>
              <a:off x="1058389" y="2153105"/>
              <a:ext cx="1593291" cy="1593291"/>
            </a:xfrm>
            <a:prstGeom prst="ellipse">
              <a:avLst/>
            </a:prstGeom>
            <a:solidFill>
              <a:srgbClr val="F7BB9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14AF943-7909-453B-B209-556C35938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878" y="2407594"/>
              <a:ext cx="1084311" cy="1084311"/>
            </a:xfrm>
            <a:prstGeom prst="rect">
              <a:avLst/>
            </a:prstGeom>
          </p:spPr>
        </p:pic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A18767CF-F50F-44CC-BBE3-FC9FE2E7456F}"/>
              </a:ext>
            </a:extLst>
          </p:cNvPr>
          <p:cNvSpPr/>
          <p:nvPr/>
        </p:nvSpPr>
        <p:spPr>
          <a:xfrm>
            <a:off x="3443743" y="5153395"/>
            <a:ext cx="5788161" cy="919892"/>
          </a:xfrm>
          <a:prstGeom prst="rect">
            <a:avLst/>
          </a:prstGeom>
          <a:solidFill>
            <a:srgbClr val="F7B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r">
              <a:spcBef>
                <a:spcPts val="600"/>
              </a:spcBef>
            </a:pPr>
            <a:r>
              <a:rPr lang="en-GB" altLang="en-US" dirty="0">
                <a:solidFill>
                  <a:schemeClr val="tx1"/>
                </a:solidFill>
              </a:rPr>
              <a:t>The </a:t>
            </a:r>
            <a:r>
              <a:rPr lang="en-GB" altLang="en-US" b="1" dirty="0">
                <a:solidFill>
                  <a:schemeClr val="tx1"/>
                </a:solidFill>
              </a:rPr>
              <a:t>cone</a:t>
            </a:r>
            <a:r>
              <a:rPr lang="en-GB" altLang="en-US" dirty="0">
                <a:solidFill>
                  <a:schemeClr val="tx1"/>
                </a:solidFill>
              </a:rPr>
              <a:t> should have fallen the </a:t>
            </a:r>
            <a:r>
              <a:rPr lang="en-GB" altLang="en-US" b="1" dirty="0">
                <a:solidFill>
                  <a:schemeClr val="tx1"/>
                </a:solidFill>
              </a:rPr>
              <a:t>fastest </a:t>
            </a:r>
            <a:r>
              <a:rPr lang="en-GB" altLang="en-US" dirty="0">
                <a:solidFill>
                  <a:schemeClr val="tx1"/>
                </a:solidFill>
              </a:rPr>
              <a:t>through the water. It is the </a:t>
            </a:r>
            <a:r>
              <a:rPr lang="en-GB" altLang="en-US" b="1" dirty="0">
                <a:solidFill>
                  <a:schemeClr val="tx1"/>
                </a:solidFill>
              </a:rPr>
              <a:t>most streamlined</a:t>
            </a:r>
            <a:r>
              <a:rPr lang="en-GB" altLang="en-US" dirty="0">
                <a:solidFill>
                  <a:schemeClr val="tx1"/>
                </a:solidFill>
              </a:rPr>
              <a:t> shape as it has a </a:t>
            </a:r>
            <a:r>
              <a:rPr lang="en-GB" altLang="en-US" b="1" dirty="0">
                <a:solidFill>
                  <a:schemeClr val="tx1"/>
                </a:solidFill>
              </a:rPr>
              <a:t>pointed</a:t>
            </a:r>
            <a:r>
              <a:rPr lang="en-GB" altLang="en-US" dirty="0">
                <a:solidFill>
                  <a:schemeClr val="tx1"/>
                </a:solidFill>
              </a:rPr>
              <a:t> end to cut through the water.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38FD521-DB79-4069-B7FC-24B04A268F1B}"/>
              </a:ext>
            </a:extLst>
          </p:cNvPr>
          <p:cNvGrpSpPr/>
          <p:nvPr/>
        </p:nvGrpSpPr>
        <p:grpSpPr>
          <a:xfrm>
            <a:off x="2580114" y="4998051"/>
            <a:ext cx="1187512" cy="1187512"/>
            <a:chOff x="3800712" y="4575654"/>
            <a:chExt cx="1593291" cy="1593291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1CACC3D-7E36-4EF4-B8DD-00A32E8FB2B7}"/>
                </a:ext>
              </a:extLst>
            </p:cNvPr>
            <p:cNvSpPr/>
            <p:nvPr/>
          </p:nvSpPr>
          <p:spPr>
            <a:xfrm>
              <a:off x="3800712" y="4575654"/>
              <a:ext cx="1593291" cy="1593291"/>
            </a:xfrm>
            <a:prstGeom prst="ellipse">
              <a:avLst/>
            </a:prstGeom>
            <a:solidFill>
              <a:srgbClr val="F7BB9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2CEA24DB-5076-49C2-B1B3-B16BDF289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184552" y="4761465"/>
              <a:ext cx="774894" cy="1234224"/>
            </a:xfrm>
            <a:prstGeom prst="rect">
              <a:avLst/>
            </a:prstGeom>
          </p:spPr>
        </p:pic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36436857-7916-40CA-94D9-DA83E916C9A6}"/>
              </a:ext>
            </a:extLst>
          </p:cNvPr>
          <p:cNvSpPr/>
          <p:nvPr/>
        </p:nvSpPr>
        <p:spPr>
          <a:xfrm>
            <a:off x="3173870" y="3693115"/>
            <a:ext cx="6593379" cy="1184338"/>
          </a:xfrm>
          <a:prstGeom prst="rect">
            <a:avLst/>
          </a:prstGeom>
          <a:solidFill>
            <a:srgbClr val="F7B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tIns="108000" rIns="108000" bIns="108000" rtlCol="0" anchor="ctr"/>
          <a:lstStyle/>
          <a:p>
            <a:pPr algn="r">
              <a:spcBef>
                <a:spcPts val="600"/>
              </a:spcBef>
            </a:pPr>
            <a:r>
              <a:rPr lang="en-GB" altLang="en-US" dirty="0">
                <a:solidFill>
                  <a:schemeClr val="tx1"/>
                </a:solidFill>
              </a:rPr>
              <a:t>The </a:t>
            </a:r>
            <a:r>
              <a:rPr lang="en-GB" altLang="en-US" b="1" dirty="0">
                <a:solidFill>
                  <a:schemeClr val="tx1"/>
                </a:solidFill>
              </a:rPr>
              <a:t>cube</a:t>
            </a:r>
            <a:r>
              <a:rPr lang="en-GB" altLang="en-US" dirty="0">
                <a:solidFill>
                  <a:schemeClr val="tx1"/>
                </a:solidFill>
              </a:rPr>
              <a:t> should have fallen the </a:t>
            </a:r>
            <a:r>
              <a:rPr lang="en-GB" altLang="en-US" b="1" dirty="0">
                <a:solidFill>
                  <a:schemeClr val="tx1"/>
                </a:solidFill>
              </a:rPr>
              <a:t>slowest </a:t>
            </a:r>
            <a:r>
              <a:rPr lang="en-GB" altLang="en-US" dirty="0">
                <a:solidFill>
                  <a:schemeClr val="tx1"/>
                </a:solidFill>
              </a:rPr>
              <a:t>through the water. It is the </a:t>
            </a:r>
            <a:r>
              <a:rPr lang="en-GB" altLang="en-US" b="1" dirty="0">
                <a:solidFill>
                  <a:schemeClr val="tx1"/>
                </a:solidFill>
              </a:rPr>
              <a:t>least streamlined </a:t>
            </a:r>
            <a:r>
              <a:rPr lang="en-GB" altLang="en-US" dirty="0">
                <a:solidFill>
                  <a:schemeClr val="tx1"/>
                </a:solidFill>
              </a:rPr>
              <a:t>shape because it has a </a:t>
            </a:r>
            <a:r>
              <a:rPr lang="en-GB" altLang="en-US" b="1" dirty="0">
                <a:solidFill>
                  <a:schemeClr val="tx1"/>
                </a:solidFill>
              </a:rPr>
              <a:t>flat</a:t>
            </a:r>
            <a:r>
              <a:rPr lang="en-GB" altLang="en-US" dirty="0">
                <a:solidFill>
                  <a:schemeClr val="tx1"/>
                </a:solidFill>
              </a:rPr>
              <a:t> surface which creates a lot of </a:t>
            </a:r>
            <a:r>
              <a:rPr lang="en-GB" altLang="en-US" b="1" dirty="0">
                <a:solidFill>
                  <a:schemeClr val="tx1"/>
                </a:solidFill>
              </a:rPr>
              <a:t>water resistance</a:t>
            </a:r>
            <a:r>
              <a:rPr lang="en-GB" altLang="en-US" dirty="0">
                <a:solidFill>
                  <a:schemeClr val="tx1"/>
                </a:solidFill>
              </a:rPr>
              <a:t>. The water pushes against the flat surface, slowing it down.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A5A2CDB-79DF-4D65-80AD-80F0A7168619}"/>
              </a:ext>
            </a:extLst>
          </p:cNvPr>
          <p:cNvGrpSpPr/>
          <p:nvPr/>
        </p:nvGrpSpPr>
        <p:grpSpPr>
          <a:xfrm>
            <a:off x="2580114" y="3668297"/>
            <a:ext cx="1187512" cy="1187512"/>
            <a:chOff x="2412769" y="3376428"/>
            <a:chExt cx="1593291" cy="159329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6FDA22F-8E9E-460F-83D4-586A44D0BEB9}"/>
                </a:ext>
              </a:extLst>
            </p:cNvPr>
            <p:cNvSpPr/>
            <p:nvPr/>
          </p:nvSpPr>
          <p:spPr>
            <a:xfrm>
              <a:off x="2412769" y="3376428"/>
              <a:ext cx="1593291" cy="1593291"/>
            </a:xfrm>
            <a:prstGeom prst="ellipse">
              <a:avLst/>
            </a:prstGeom>
            <a:solidFill>
              <a:srgbClr val="F7BB9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B82E28EC-F6BE-48CC-883E-E365721E8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260" y="3727043"/>
              <a:ext cx="1085678" cy="8920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641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L 0.27674 -0.0051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37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6" grpId="0" animBg="1"/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</Words>
  <Application>Microsoft Office PowerPoint</Application>
  <PresentationFormat>Widescreen</PresentationFormat>
  <Paragraphs>16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Twinkl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Maisie Lancaster</dc:creator>
  <cp:lastModifiedBy>Maisie Lancaster</cp:lastModifiedBy>
  <cp:revision>1</cp:revision>
  <dcterms:created xsi:type="dcterms:W3CDTF">2020-07-11T10:33:43Z</dcterms:created>
  <dcterms:modified xsi:type="dcterms:W3CDTF">2020-07-11T10:34:00Z</dcterms:modified>
</cp:coreProperties>
</file>