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1"/>
  </p:notesMasterIdLst>
  <p:sldIdLst>
    <p:sldId id="256" r:id="rId2"/>
    <p:sldId id="257" r:id="rId3"/>
    <p:sldId id="292" r:id="rId4"/>
    <p:sldId id="293" r:id="rId5"/>
    <p:sldId id="294" r:id="rId6"/>
    <p:sldId id="295" r:id="rId7"/>
    <p:sldId id="296" r:id="rId8"/>
    <p:sldId id="258" r:id="rId9"/>
    <p:sldId id="259" r:id="rId10"/>
    <p:sldId id="272" r:id="rId11"/>
    <p:sldId id="273" r:id="rId12"/>
    <p:sldId id="274" r:id="rId13"/>
    <p:sldId id="275" r:id="rId14"/>
    <p:sldId id="290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60" r:id="rId29"/>
    <p:sldId id="261" r:id="rId30"/>
    <p:sldId id="262" r:id="rId31"/>
    <p:sldId id="263" r:id="rId32"/>
    <p:sldId id="266" r:id="rId33"/>
    <p:sldId id="264" r:id="rId34"/>
    <p:sldId id="265" r:id="rId35"/>
    <p:sldId id="268" r:id="rId36"/>
    <p:sldId id="289" r:id="rId37"/>
    <p:sldId id="270" r:id="rId38"/>
    <p:sldId id="271" r:id="rId39"/>
    <p:sldId id="29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0183" autoAdjust="0"/>
  </p:normalViewPr>
  <p:slideViewPr>
    <p:cSldViewPr snapToGrid="0">
      <p:cViewPr varScale="1">
        <p:scale>
          <a:sx n="62" d="100"/>
          <a:sy n="62" d="100"/>
        </p:scale>
        <p:origin x="7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C50DE-729B-436F-A8F2-14ED2D80ED72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1DE47-15B1-4942-B527-4ECF95598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4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1DE47-15B1-4942-B527-4ECF95598E7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377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1DE47-15B1-4942-B527-4ECF95598E7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778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1DE47-15B1-4942-B527-4ECF95598E7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089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1DE47-15B1-4942-B527-4ECF95598E7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877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1DE47-15B1-4942-B527-4ECF95598E7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351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1DE47-15B1-4942-B527-4ECF95598E7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79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1DE47-15B1-4942-B527-4ECF95598E7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13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1DE47-15B1-4942-B527-4ECF95598E7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782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1DE47-15B1-4942-B527-4ECF95598E7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15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1DE47-15B1-4942-B527-4ECF95598E7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44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2375-3214-4649-87F2-F51EB7C65365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E2C5-811E-455E-AEE7-4C83352F9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07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2375-3214-4649-87F2-F51EB7C65365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E2C5-811E-455E-AEE7-4C83352F9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85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2375-3214-4649-87F2-F51EB7C65365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E2C5-811E-455E-AEE7-4C83352F9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362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2375-3214-4649-87F2-F51EB7C65365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E2C5-811E-455E-AEE7-4C83352F989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4564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2375-3214-4649-87F2-F51EB7C65365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E2C5-811E-455E-AEE7-4C83352F9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5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2375-3214-4649-87F2-F51EB7C65365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E2C5-811E-455E-AEE7-4C83352F9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45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2375-3214-4649-87F2-F51EB7C65365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E2C5-811E-455E-AEE7-4C83352F9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201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2375-3214-4649-87F2-F51EB7C65365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E2C5-811E-455E-AEE7-4C83352F9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897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2375-3214-4649-87F2-F51EB7C65365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E2C5-811E-455E-AEE7-4C83352F9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63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2375-3214-4649-87F2-F51EB7C65365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E2C5-811E-455E-AEE7-4C83352F9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04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2375-3214-4649-87F2-F51EB7C65365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E2C5-811E-455E-AEE7-4C83352F9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09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2375-3214-4649-87F2-F51EB7C65365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E2C5-811E-455E-AEE7-4C83352F9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32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2375-3214-4649-87F2-F51EB7C65365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E2C5-811E-455E-AEE7-4C83352F9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2375-3214-4649-87F2-F51EB7C65365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E2C5-811E-455E-AEE7-4C83352F9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42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2375-3214-4649-87F2-F51EB7C65365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E2C5-811E-455E-AEE7-4C83352F9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32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2375-3214-4649-87F2-F51EB7C65365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E2C5-811E-455E-AEE7-4C83352F9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58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2375-3214-4649-87F2-F51EB7C65365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E2C5-811E-455E-AEE7-4C83352F9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8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11D2375-3214-4649-87F2-F51EB7C65365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EE2C5-811E-455E-AEE7-4C83352F9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192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580" y="181722"/>
            <a:ext cx="101713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Looped" panose="02000000000000000000" pitchFamily="2" charset="0"/>
              </a:rPr>
              <a:t>Year 6 </a:t>
            </a:r>
          </a:p>
          <a:p>
            <a:pPr algn="ctr"/>
            <a:r>
              <a:rPr lang="en-GB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Looped" panose="02000000000000000000" pitchFamily="2" charset="0"/>
              </a:rPr>
              <a:t>Parent Information Evening </a:t>
            </a:r>
            <a:endParaRPr lang="en-GB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inkl Cursive Loope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8512" y="5001086"/>
            <a:ext cx="7893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Twinkl Cursive Looped" panose="02000000000000000000" pitchFamily="2" charset="0"/>
              </a:rPr>
              <a:t>Thursday 7</a:t>
            </a:r>
            <a:r>
              <a:rPr lang="en-GB" sz="4800" baseline="30000" dirty="0" smtClean="0">
                <a:latin typeface="Twinkl Cursive Looped" panose="02000000000000000000" pitchFamily="2" charset="0"/>
              </a:rPr>
              <a:t>th</a:t>
            </a:r>
            <a:r>
              <a:rPr lang="en-GB" sz="4800" dirty="0" smtClean="0">
                <a:latin typeface="Twinkl Cursive Looped" panose="02000000000000000000" pitchFamily="2" charset="0"/>
              </a:rPr>
              <a:t> November 2019</a:t>
            </a:r>
            <a:endParaRPr lang="en-GB" sz="4800" dirty="0">
              <a:latin typeface="Twinkl Cursive Loope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00" t="13864" r="1362" b="51453"/>
          <a:stretch/>
        </p:blipFill>
        <p:spPr>
          <a:xfrm>
            <a:off x="734094" y="2493915"/>
            <a:ext cx="10702345" cy="213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97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1820" y="1497355"/>
            <a:ext cx="1186144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800" dirty="0" smtClean="0">
                <a:latin typeface="Twinkl Cursive Looped" panose="02000000000000000000" pitchFamily="2" charset="0"/>
              </a:rPr>
              <a:t>With the introduction of the new Primary National Curriculum in 2014, the government abolished National Curriculum </a:t>
            </a:r>
            <a:r>
              <a:rPr lang="en-GB" sz="2800" dirty="0" smtClean="0">
                <a:latin typeface="Twinkl Cursive Looped" panose="02000000000000000000" pitchFamily="2" charset="0"/>
              </a:rPr>
              <a:t>levels </a:t>
            </a:r>
            <a:r>
              <a:rPr lang="en-GB" sz="2800" dirty="0" smtClean="0">
                <a:latin typeface="Twinkl Cursive Looped" panose="02000000000000000000" pitchFamily="2" charset="0"/>
              </a:rPr>
              <a:t>(Level 3a, 3b, 3c, 4a, </a:t>
            </a:r>
            <a:r>
              <a:rPr lang="en-GB" sz="2800" dirty="0" err="1" smtClean="0">
                <a:latin typeface="Twinkl Cursive Looped" panose="02000000000000000000" pitchFamily="2" charset="0"/>
              </a:rPr>
              <a:t>etc</a:t>
            </a:r>
            <a:r>
              <a:rPr lang="en-GB" sz="2800" dirty="0" smtClean="0">
                <a:latin typeface="Twinkl Cursive Looped" panose="02000000000000000000" pitchFamily="2" charset="0"/>
              </a:rPr>
              <a:t>).</a:t>
            </a:r>
            <a:endParaRPr lang="en-GB" sz="2800" dirty="0" smtClean="0">
              <a:latin typeface="Twinkl Cursive Looped" panose="02000000000000000000" pitchFamily="2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800" dirty="0" smtClean="0">
                <a:latin typeface="Twinkl Cursive Looped" panose="02000000000000000000" pitchFamily="2" charset="0"/>
              </a:rPr>
              <a:t>Children are now given a scaled score for their SATs. With the scaled score, there is a national age related expectation.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800" dirty="0" smtClean="0">
                <a:latin typeface="Twinkl Cursive Looped" panose="02000000000000000000" pitchFamily="2" charset="0"/>
              </a:rPr>
              <a:t>There are high expectations for all children to reach the expected standard. </a:t>
            </a:r>
            <a:endParaRPr lang="en-GB" sz="2800" dirty="0">
              <a:latin typeface="Twinkl Cursive Loope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5022" y="120126"/>
            <a:ext cx="597792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0" dirty="0" smtClean="0">
                <a:latin typeface="Twinkl Cursive Looped" panose="02000000000000000000" pitchFamily="2" charset="0"/>
              </a:rPr>
              <a:t>What’s new?</a:t>
            </a:r>
          </a:p>
          <a:p>
            <a:pPr algn="ctr"/>
            <a:endParaRPr lang="en-GB" sz="8000" dirty="0" smtClean="0">
              <a:latin typeface="Twinkl Cursive Looped" panose="02000000000000000000" pitchFamily="2" charset="0"/>
            </a:endParaRPr>
          </a:p>
          <a:p>
            <a:pPr marL="685800" indent="-685800" algn="ctr">
              <a:buFont typeface="Wingdings" panose="05000000000000000000" pitchFamily="2" charset="2"/>
              <a:buChar char="Ø"/>
            </a:pPr>
            <a:endParaRPr lang="en-GB" sz="8000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2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583" y="120126"/>
            <a:ext cx="1072280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0" dirty="0" smtClean="0">
                <a:latin typeface="Twinkl Cursive Looped" panose="02000000000000000000" pitchFamily="2" charset="0"/>
              </a:rPr>
              <a:t>What is a scaled score?</a:t>
            </a:r>
          </a:p>
          <a:p>
            <a:pPr algn="ctr"/>
            <a:endParaRPr lang="en-GB" sz="8000" dirty="0" smtClean="0">
              <a:latin typeface="Twinkl Cursive Looped" panose="02000000000000000000" pitchFamily="2" charset="0"/>
            </a:endParaRPr>
          </a:p>
          <a:p>
            <a:pPr marL="685800" indent="-685800" algn="ctr">
              <a:buFont typeface="Wingdings" panose="05000000000000000000" pitchFamily="2" charset="2"/>
              <a:buChar char="Ø"/>
            </a:pPr>
            <a:endParaRPr lang="en-GB" sz="8000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1820" y="1497355"/>
            <a:ext cx="11861442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Twinkl Cursive Looped" panose="02000000000000000000" pitchFamily="2" charset="0"/>
              </a:rPr>
              <a:t>Each pupil will be given a raw mark (the </a:t>
            </a:r>
            <a:r>
              <a:rPr lang="en-GB" sz="2800" dirty="0" smtClean="0">
                <a:latin typeface="Twinkl Cursive Looped" panose="02000000000000000000" pitchFamily="2" charset="0"/>
              </a:rPr>
              <a:t>number </a:t>
            </a:r>
            <a:r>
              <a:rPr lang="en-GB" sz="2800" dirty="0">
                <a:latin typeface="Twinkl Cursive Looped" panose="02000000000000000000" pitchFamily="2" charset="0"/>
              </a:rPr>
              <a:t>of marks they get on a test) which </a:t>
            </a:r>
            <a:r>
              <a:rPr lang="en-GB" sz="2800" dirty="0" smtClean="0">
                <a:latin typeface="Twinkl Cursive Looped" panose="02000000000000000000" pitchFamily="2" charset="0"/>
              </a:rPr>
              <a:t>is then </a:t>
            </a:r>
            <a:r>
              <a:rPr lang="en-GB" sz="2800" dirty="0">
                <a:latin typeface="Twinkl Cursive Looped" panose="02000000000000000000" pitchFamily="2" charset="0"/>
              </a:rPr>
              <a:t>converted into a scaled score using a </a:t>
            </a:r>
            <a:r>
              <a:rPr lang="en-GB" sz="2800" dirty="0" smtClean="0">
                <a:latin typeface="Twinkl Cursive Looped" panose="02000000000000000000" pitchFamily="2" charset="0"/>
              </a:rPr>
              <a:t>conversion table.</a:t>
            </a:r>
            <a:br>
              <a:rPr lang="en-GB" sz="2800" dirty="0" smtClean="0">
                <a:latin typeface="Twinkl Cursive Looped" panose="02000000000000000000" pitchFamily="2" charset="0"/>
              </a:rPr>
            </a:br>
            <a:endParaRPr lang="en-GB" sz="2800" dirty="0" smtClean="0">
              <a:latin typeface="Twinkl Cursive Looped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>
                <a:latin typeface="Twinkl Cursive Looped" panose="02000000000000000000" pitchFamily="2" charset="0"/>
              </a:rPr>
              <a:t>A scaled score of '100</a:t>
            </a:r>
            <a:r>
              <a:rPr lang="en-GB" sz="2800" dirty="0">
                <a:latin typeface="Twinkl Cursive Looped" panose="02000000000000000000" pitchFamily="2" charset="0"/>
              </a:rPr>
              <a:t>' represents the 'national </a:t>
            </a:r>
            <a:r>
              <a:rPr lang="en-GB" sz="2800" dirty="0" smtClean="0">
                <a:latin typeface="Twinkl Cursive Looped" panose="02000000000000000000" pitchFamily="2" charset="0"/>
              </a:rPr>
              <a:t>standard'.</a:t>
            </a:r>
          </a:p>
          <a:p>
            <a:endParaRPr lang="en-GB" sz="2800" dirty="0" smtClean="0">
              <a:latin typeface="Twinkl Cursive Looped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>
                <a:latin typeface="Twinkl Cursive Looped" panose="02000000000000000000" pitchFamily="2" charset="0"/>
              </a:rPr>
              <a:t>A scaled score of '100' or more means that a child is working at the national standard for a child of their age.</a:t>
            </a:r>
            <a:br>
              <a:rPr lang="en-GB" sz="2800" dirty="0" smtClean="0">
                <a:latin typeface="Twinkl Cursive Looped" panose="02000000000000000000" pitchFamily="2" charset="0"/>
              </a:rPr>
            </a:br>
            <a:endParaRPr lang="en-GB" sz="2800" dirty="0" smtClean="0">
              <a:latin typeface="Twinkl Cursive Looped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>
                <a:latin typeface="Twinkl Cursive Looped" panose="02000000000000000000" pitchFamily="2" charset="0"/>
              </a:rPr>
              <a:t>A scaled score of ‘110’ or more means that a child is working at greater depth against the national standard for a child of their age.   </a:t>
            </a:r>
          </a:p>
          <a:p>
            <a:endParaRPr lang="en-GB" sz="2800" dirty="0" smtClean="0">
              <a:latin typeface="Twinkl Cursive Looped" panose="02000000000000000000" pitchFamily="2" charset="0"/>
            </a:endParaRPr>
          </a:p>
          <a:p>
            <a:endParaRPr lang="en-GB" sz="2800" dirty="0">
              <a:latin typeface="Twinkl Cursive Looped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275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0706" y="0"/>
            <a:ext cx="927756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Looped" panose="02000000000000000000" pitchFamily="2" charset="0"/>
              </a:rPr>
              <a:t>2017 scaled score conversion tables compared with 2018</a:t>
            </a:r>
          </a:p>
          <a:p>
            <a:pPr algn="ctr"/>
            <a:endParaRPr lang="en-GB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inkl Cursive Looped" panose="02000000000000000000" pitchFamily="2" charset="0"/>
            </a:endParaRPr>
          </a:p>
          <a:p>
            <a:pPr marL="685800" indent="-685800" algn="ctr">
              <a:buFont typeface="Wingdings" panose="05000000000000000000" pitchFamily="2" charset="2"/>
              <a:buChar char="Ø"/>
            </a:pP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inkl Cursive Looped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791" t="23463" r="30080" b="12319"/>
          <a:stretch/>
        </p:blipFill>
        <p:spPr>
          <a:xfrm>
            <a:off x="143240" y="1537254"/>
            <a:ext cx="5760561" cy="5064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075" y="1537253"/>
            <a:ext cx="5800875" cy="50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55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421" t="20203" r="33677" b="5384"/>
          <a:stretch/>
        </p:blipFill>
        <p:spPr>
          <a:xfrm>
            <a:off x="234848" y="196067"/>
            <a:ext cx="5187157" cy="6410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001" t="44301" r="34006" b="16162"/>
          <a:stretch/>
        </p:blipFill>
        <p:spPr>
          <a:xfrm>
            <a:off x="5704384" y="196067"/>
            <a:ext cx="6193574" cy="417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5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72" y="109335"/>
            <a:ext cx="4904704" cy="66603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273" y="109335"/>
            <a:ext cx="6578958" cy="345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35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370" t="16545" r="34095" b="11948"/>
          <a:stretch/>
        </p:blipFill>
        <p:spPr>
          <a:xfrm>
            <a:off x="272729" y="92139"/>
            <a:ext cx="5497005" cy="6599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960" y="92139"/>
            <a:ext cx="5562936" cy="658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08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1302" y="120126"/>
            <a:ext cx="9105378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600" b="1" u="sng" dirty="0" smtClean="0">
                <a:latin typeface="Twinkl Cursive Looped" panose="02000000000000000000" pitchFamily="2" charset="0"/>
              </a:rPr>
              <a:t>What does it all mean?</a:t>
            </a:r>
          </a:p>
          <a:p>
            <a:pPr algn="ctr"/>
            <a:endParaRPr lang="en-GB" sz="8000" dirty="0" smtClean="0">
              <a:latin typeface="Twinkl Cursive Looped" panose="02000000000000000000" pitchFamily="2" charset="0"/>
            </a:endParaRPr>
          </a:p>
          <a:p>
            <a:pPr marL="685800" indent="-685800" algn="ctr">
              <a:buFont typeface="Wingdings" panose="05000000000000000000" pitchFamily="2" charset="2"/>
              <a:buChar char="Ø"/>
            </a:pPr>
            <a:endParaRPr lang="en-GB" sz="8000" dirty="0">
              <a:latin typeface="Twinkl Cursive Looped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692" y="1274288"/>
            <a:ext cx="113792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Twinkl Cursive Looped" panose="02000000000000000000" pitchFamily="2" charset="0"/>
              </a:rPr>
              <a:t>On publication of the test results in July </a:t>
            </a:r>
            <a:r>
              <a:rPr lang="en-GB" sz="2400" dirty="0" smtClean="0">
                <a:solidFill>
                  <a:srgbClr val="FFFFFF"/>
                </a:solidFill>
                <a:latin typeface="Twinkl Cursive Looped" panose="02000000000000000000" pitchFamily="2" charset="0"/>
              </a:rPr>
              <a:t>2020:</a:t>
            </a:r>
            <a:endParaRPr lang="en-GB" sz="2400" dirty="0">
              <a:solidFill>
                <a:srgbClr val="FFFFFF"/>
              </a:solidFill>
              <a:latin typeface="Twinkl Cursive Looped" panose="02000000000000000000" pitchFamily="2" charset="0"/>
            </a:endParaRPr>
          </a:p>
          <a:p>
            <a:endParaRPr lang="en-GB" sz="2400" dirty="0">
              <a:solidFill>
                <a:srgbClr val="FFFFFF"/>
              </a:solidFill>
              <a:latin typeface="Twinkl Cursive Loop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winkl Cursive Looped" panose="02000000000000000000" pitchFamily="2" charset="0"/>
              </a:rPr>
              <a:t>A </a:t>
            </a:r>
            <a:r>
              <a:rPr lang="en-GB" sz="2400" dirty="0">
                <a:latin typeface="Twinkl Cursive Looped" panose="02000000000000000000" pitchFamily="2" charset="0"/>
              </a:rPr>
              <a:t>child awarded a scaled score of </a:t>
            </a:r>
            <a:r>
              <a:rPr lang="en-GB" sz="2400" dirty="0" smtClean="0">
                <a:latin typeface="Twinkl Cursive Looped" panose="02000000000000000000" pitchFamily="2" charset="0"/>
              </a:rPr>
              <a:t>100 is </a:t>
            </a:r>
            <a:r>
              <a:rPr lang="en-GB" sz="2400" dirty="0">
                <a:latin typeface="Twinkl Cursive Looped" panose="02000000000000000000" pitchFamily="2" charset="0"/>
              </a:rPr>
              <a:t>judged to </a:t>
            </a:r>
            <a:r>
              <a:rPr lang="en-GB" sz="2400" dirty="0" smtClean="0">
                <a:latin typeface="Twinkl Cursive Looped" panose="02000000000000000000" pitchFamily="2" charset="0"/>
              </a:rPr>
              <a:t>have </a:t>
            </a:r>
            <a:r>
              <a:rPr lang="en-GB" sz="2400" dirty="0">
                <a:latin typeface="Twinkl Cursive Looped" panose="02000000000000000000" pitchFamily="2" charset="0"/>
              </a:rPr>
              <a:t>met the </a:t>
            </a:r>
            <a:r>
              <a:rPr lang="en-GB" sz="2400" dirty="0" smtClean="0">
                <a:latin typeface="Twinkl Cursive Looped" panose="02000000000000000000" pitchFamily="2" charset="0"/>
              </a:rPr>
              <a:t>‘national standard</a:t>
            </a:r>
            <a:r>
              <a:rPr lang="en-GB" sz="2400" dirty="0">
                <a:latin typeface="Twinkl Cursive Looped" panose="02000000000000000000" pitchFamily="2" charset="0"/>
              </a:rPr>
              <a:t>’ in the area judged by </a:t>
            </a:r>
            <a:r>
              <a:rPr lang="en-GB" sz="2400" dirty="0" smtClean="0">
                <a:latin typeface="Twinkl Cursive Looped" panose="02000000000000000000" pitchFamily="2" charset="0"/>
              </a:rPr>
              <a:t>the test and is said to be ‘</a:t>
            </a:r>
            <a:r>
              <a:rPr lang="en-GB" sz="2400" dirty="0">
                <a:latin typeface="Twinkl Cursive Looped" panose="02000000000000000000" pitchFamily="2" charset="0"/>
              </a:rPr>
              <a:t>w</a:t>
            </a:r>
            <a:r>
              <a:rPr lang="en-GB" sz="2400" dirty="0" smtClean="0">
                <a:latin typeface="Twinkl Cursive Looped" panose="02000000000000000000" pitchFamily="2" charset="0"/>
              </a:rPr>
              <a:t>orking at the expected standard’.</a:t>
            </a:r>
            <a:br>
              <a:rPr lang="en-GB" sz="2400" dirty="0" smtClean="0">
                <a:latin typeface="Twinkl Cursive Looped" panose="02000000000000000000" pitchFamily="2" charset="0"/>
              </a:rPr>
            </a:br>
            <a:endParaRPr lang="en-GB" sz="2400" dirty="0" smtClean="0">
              <a:latin typeface="Twinkl Cursive Loop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Twinkl Cursive Looped" panose="02000000000000000000" pitchFamily="2" charset="0"/>
              </a:rPr>
              <a:t>A child awarded a scaled score of less than 100 </a:t>
            </a:r>
            <a:r>
              <a:rPr lang="en-GB" sz="2400" dirty="0" smtClean="0">
                <a:latin typeface="Twinkl Cursive Looped" panose="02000000000000000000" pitchFamily="2" charset="0"/>
              </a:rPr>
              <a:t>is judged </a:t>
            </a:r>
            <a:r>
              <a:rPr lang="en-GB" sz="2400" dirty="0">
                <a:latin typeface="Twinkl Cursive Looped" panose="02000000000000000000" pitchFamily="2" charset="0"/>
              </a:rPr>
              <a:t>to have not yet met the national </a:t>
            </a:r>
            <a:r>
              <a:rPr lang="en-GB" sz="2400" dirty="0" smtClean="0">
                <a:latin typeface="Twinkl Cursive Looped" panose="02000000000000000000" pitchFamily="2" charset="0"/>
              </a:rPr>
              <a:t>standard</a:t>
            </a:r>
            <a:r>
              <a:rPr lang="en-GB" sz="2400" dirty="0">
                <a:latin typeface="Twinkl Cursive Looped" panose="02000000000000000000" pitchFamily="2" charset="0"/>
              </a:rPr>
              <a:t> </a:t>
            </a:r>
            <a:r>
              <a:rPr lang="en-GB" sz="2400" dirty="0" smtClean="0">
                <a:latin typeface="Twinkl Cursive Looped" panose="02000000000000000000" pitchFamily="2" charset="0"/>
              </a:rPr>
              <a:t>and is said to be ‘working towards the expected standard.’</a:t>
            </a:r>
            <a:br>
              <a:rPr lang="en-GB" sz="2400" dirty="0" smtClean="0">
                <a:latin typeface="Twinkl Cursive Looped" panose="02000000000000000000" pitchFamily="2" charset="0"/>
              </a:rPr>
            </a:br>
            <a:endParaRPr lang="en-GB" sz="2400" dirty="0" smtClean="0">
              <a:latin typeface="Twinkl Cursive Loop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Twinkl Cursive Looped" panose="02000000000000000000" pitchFamily="2" charset="0"/>
              </a:rPr>
              <a:t>A child awarded a scaled score of </a:t>
            </a:r>
            <a:r>
              <a:rPr lang="en-GB" sz="2400" dirty="0" smtClean="0">
                <a:latin typeface="Twinkl Cursive Looped" panose="02000000000000000000" pitchFamily="2" charset="0"/>
              </a:rPr>
              <a:t>110 or more is judged </a:t>
            </a:r>
            <a:r>
              <a:rPr lang="en-GB" sz="2400" dirty="0">
                <a:latin typeface="Twinkl Cursive Looped" panose="02000000000000000000" pitchFamily="2" charset="0"/>
              </a:rPr>
              <a:t>to </a:t>
            </a:r>
            <a:r>
              <a:rPr lang="en-GB" sz="2400" dirty="0" smtClean="0">
                <a:latin typeface="Twinkl Cursive Looped" panose="02000000000000000000" pitchFamily="2" charset="0"/>
              </a:rPr>
              <a:t>have exceeded </a:t>
            </a:r>
            <a:r>
              <a:rPr lang="en-GB" sz="2400" dirty="0">
                <a:latin typeface="Twinkl Cursive Looped" panose="02000000000000000000" pitchFamily="2" charset="0"/>
              </a:rPr>
              <a:t>the </a:t>
            </a:r>
            <a:r>
              <a:rPr lang="en-GB" sz="2400" dirty="0" smtClean="0">
                <a:latin typeface="Twinkl Cursive Looped" panose="02000000000000000000" pitchFamily="2" charset="0"/>
              </a:rPr>
              <a:t>national standard, demonstrating </a:t>
            </a:r>
            <a:r>
              <a:rPr lang="en-GB" sz="2400" dirty="0">
                <a:latin typeface="Twinkl Cursive Looped" panose="02000000000000000000" pitchFamily="2" charset="0"/>
              </a:rPr>
              <a:t>a </a:t>
            </a:r>
            <a:r>
              <a:rPr lang="en-GB" sz="2400" dirty="0" smtClean="0">
                <a:latin typeface="Twinkl Cursive Looped" panose="02000000000000000000" pitchFamily="2" charset="0"/>
              </a:rPr>
              <a:t>higher </a:t>
            </a:r>
            <a:r>
              <a:rPr lang="en-GB" sz="2400" dirty="0">
                <a:latin typeface="Twinkl Cursive Looped" panose="02000000000000000000" pitchFamily="2" charset="0"/>
              </a:rPr>
              <a:t>than </a:t>
            </a:r>
            <a:r>
              <a:rPr lang="en-GB" sz="2400" dirty="0" smtClean="0">
                <a:latin typeface="Twinkl Cursive Looped" panose="02000000000000000000" pitchFamily="2" charset="0"/>
              </a:rPr>
              <a:t>expected knowledge </a:t>
            </a:r>
            <a:r>
              <a:rPr lang="en-GB" sz="2400" dirty="0">
                <a:latin typeface="Twinkl Cursive Looped" panose="02000000000000000000" pitchFamily="2" charset="0"/>
              </a:rPr>
              <a:t>of the curriculum for their </a:t>
            </a:r>
            <a:r>
              <a:rPr lang="en-GB" sz="2400" dirty="0" smtClean="0">
                <a:latin typeface="Twinkl Cursive Looped" panose="02000000000000000000" pitchFamily="2" charset="0"/>
              </a:rPr>
              <a:t>age, and is said to be ‘working at greater depth against the expected standard.’</a:t>
            </a:r>
            <a:endParaRPr lang="en-GB" sz="2400" dirty="0">
              <a:latin typeface="Twinkl Cursive Looped" panose="02000000000000000000" pitchFamily="2" charset="0"/>
            </a:endParaRPr>
          </a:p>
          <a:p>
            <a:endParaRPr lang="en-GB" sz="2400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969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3680" y="120126"/>
            <a:ext cx="784060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0" b="1" u="sng" dirty="0" smtClean="0">
                <a:latin typeface="Twinkl Cursive Looped" panose="02000000000000000000" pitchFamily="2" charset="0"/>
              </a:rPr>
              <a:t>SATs week 2020</a:t>
            </a:r>
          </a:p>
          <a:p>
            <a:pPr algn="ctr"/>
            <a:endParaRPr lang="en-GB" sz="8000" dirty="0" smtClean="0">
              <a:latin typeface="Twinkl Cursive Looped" panose="02000000000000000000" pitchFamily="2" charset="0"/>
            </a:endParaRPr>
          </a:p>
          <a:p>
            <a:pPr marL="685800" indent="-685800" algn="ctr">
              <a:buFont typeface="Wingdings" panose="05000000000000000000" pitchFamily="2" charset="2"/>
              <a:buChar char="Ø"/>
            </a:pPr>
            <a:endParaRPr lang="en-GB" sz="8000" dirty="0">
              <a:latin typeface="Twinkl Cursive Looped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536274"/>
              </p:ext>
            </p:extLst>
          </p:nvPr>
        </p:nvGraphicFramePr>
        <p:xfrm>
          <a:off x="962210" y="1556792"/>
          <a:ext cx="9723549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076">
                  <a:extLst>
                    <a:ext uri="{9D8B030D-6E8A-4147-A177-3AD203B41FA5}">
                      <a16:colId xmlns:a16="http://schemas.microsoft.com/office/drawing/2014/main" val="629048508"/>
                    </a:ext>
                  </a:extLst>
                </a:gridCol>
                <a:gridCol w="7114473">
                  <a:extLst>
                    <a:ext uri="{9D8B030D-6E8A-4147-A177-3AD203B41FA5}">
                      <a16:colId xmlns:a16="http://schemas.microsoft.com/office/drawing/2014/main" val="2763801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282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GB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 </a:t>
                      </a:r>
                      <a:r>
                        <a:rPr lang="en-GB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</a:t>
                      </a:r>
                      <a:r>
                        <a:rPr lang="en-GB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</a:p>
                  </a:txBody>
                  <a:tcPr marR="95250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grammar, punctuation and spelling </a:t>
                      </a:r>
                      <a:r>
                        <a:rPr lang="en-GB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 </a:t>
                      </a:r>
                      <a:r>
                        <a:rPr lang="en-GB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endParaRPr lang="en-GB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t"/>
                      <a:r>
                        <a:rPr lang="en-GB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grammar, punctuation and spelling paper 2</a:t>
                      </a:r>
                      <a:endParaRPr lang="en-GB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0" marT="95250" marB="95250"/>
                </a:tc>
                <a:extLst>
                  <a:ext uri="{0D108BD9-81ED-4DB2-BD59-A6C34878D82A}">
                    <a16:rowId xmlns:a16="http://schemas.microsoft.com/office/drawing/2014/main" val="920814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GB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 </a:t>
                      </a:r>
                      <a:r>
                        <a:rPr lang="en-GB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en-GB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</a:p>
                  </a:txBody>
                  <a:tcPr marR="95250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reading</a:t>
                      </a:r>
                    </a:p>
                  </a:txBody>
                  <a:tcPr marR="95250" marT="95250" marB="95250"/>
                </a:tc>
                <a:extLst>
                  <a:ext uri="{0D108BD9-81ED-4DB2-BD59-A6C34878D82A}">
                    <a16:rowId xmlns:a16="http://schemas.microsoft.com/office/drawing/2014/main" val="596948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GB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 </a:t>
                      </a:r>
                      <a:r>
                        <a:rPr lang="en-GB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</a:t>
                      </a:r>
                      <a:r>
                        <a:rPr lang="en-GB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</a:p>
                  </a:txBody>
                  <a:tcPr marR="95250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Mathematics </a:t>
                      </a:r>
                      <a:r>
                        <a:rPr lang="en-GB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 1</a:t>
                      </a:r>
                    </a:p>
                    <a:p>
                      <a:pPr fontAlgn="t"/>
                      <a:r>
                        <a:rPr lang="en-GB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Mathematics paper </a:t>
                      </a:r>
                      <a:r>
                        <a:rPr lang="en-GB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R="95250" marT="95250" marB="95250"/>
                </a:tc>
                <a:extLst>
                  <a:ext uri="{0D108BD9-81ED-4DB2-BD59-A6C34878D82A}">
                    <a16:rowId xmlns:a16="http://schemas.microsoft.com/office/drawing/2014/main" val="2317869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GB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 </a:t>
                      </a:r>
                      <a:r>
                        <a:rPr lang="en-GB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en-GB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</a:p>
                  </a:txBody>
                  <a:tcPr marR="95250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Mathematics paper 3</a:t>
                      </a:r>
                    </a:p>
                  </a:txBody>
                  <a:tcPr marR="95250" marT="95250" marB="95250"/>
                </a:tc>
                <a:extLst>
                  <a:ext uri="{0D108BD9-81ED-4DB2-BD59-A6C34878D82A}">
                    <a16:rowId xmlns:a16="http://schemas.microsoft.com/office/drawing/2014/main" val="223823724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37101" y="4579289"/>
            <a:ext cx="9148658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latin typeface="Twinkl Cursive Looped" panose="02000000000000000000" pitchFamily="2" charset="0"/>
              </a:rPr>
              <a:t>Please ensure there are no absences </a:t>
            </a:r>
          </a:p>
          <a:p>
            <a:pPr algn="ctr"/>
            <a:r>
              <a:rPr lang="en-GB" sz="4400" dirty="0" smtClean="0">
                <a:latin typeface="Twinkl Cursive Looped" panose="02000000000000000000" pitchFamily="2" charset="0"/>
              </a:rPr>
              <a:t>during this </a:t>
            </a:r>
            <a:r>
              <a:rPr lang="en-GB" sz="4400" dirty="0" smtClean="0">
                <a:latin typeface="Twinkl Cursive Looped" panose="02000000000000000000" pitchFamily="2" charset="0"/>
              </a:rPr>
              <a:t>week.</a:t>
            </a:r>
            <a:endParaRPr lang="en-GB" sz="4400" dirty="0" smtClean="0">
              <a:latin typeface="Twinkl Cursive Looped" panose="02000000000000000000" pitchFamily="2" charset="0"/>
            </a:endParaRPr>
          </a:p>
          <a:p>
            <a:pPr algn="ctr"/>
            <a:endParaRPr lang="en-GB" sz="4800" dirty="0" smtClean="0">
              <a:latin typeface="Twinkl Cursive Looped" panose="02000000000000000000" pitchFamily="2" charset="0"/>
            </a:endParaRPr>
          </a:p>
          <a:p>
            <a:pPr marL="685800" indent="-685800" algn="ctr">
              <a:buFont typeface="Wingdings" panose="05000000000000000000" pitchFamily="2" charset="2"/>
              <a:buChar char="Ø"/>
            </a:pPr>
            <a:endParaRPr lang="en-GB" sz="4800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69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835" y="2140367"/>
            <a:ext cx="115375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FFFFFF"/>
                </a:solidFill>
                <a:latin typeface="Twinkl Cursive Looped" panose="02000000000000000000" pitchFamily="2" charset="0"/>
              </a:rPr>
              <a:t>15 minute Spelling test based upon words learnt </a:t>
            </a:r>
            <a:r>
              <a:rPr lang="en-GB" sz="2800" dirty="0" smtClean="0">
                <a:solidFill>
                  <a:srgbClr val="FFFFFF"/>
                </a:solidFill>
                <a:latin typeface="Twinkl Cursive Looped" panose="02000000000000000000" pitchFamily="2" charset="0"/>
              </a:rPr>
              <a:t>throughout </a:t>
            </a:r>
            <a:r>
              <a:rPr lang="en-GB" sz="2800" dirty="0">
                <a:solidFill>
                  <a:srgbClr val="FFFFFF"/>
                </a:solidFill>
                <a:latin typeface="Twinkl Cursive Looped" panose="02000000000000000000" pitchFamily="2" charset="0"/>
              </a:rPr>
              <a:t>Key </a:t>
            </a:r>
            <a:r>
              <a:rPr lang="en-GB" sz="2800" dirty="0" smtClean="0">
                <a:solidFill>
                  <a:srgbClr val="FFFFFF"/>
                </a:solidFill>
                <a:latin typeface="Twinkl Cursive Looped" panose="02000000000000000000" pitchFamily="2" charset="0"/>
              </a:rPr>
              <a:t>Stage </a:t>
            </a:r>
            <a:r>
              <a:rPr lang="en-GB" sz="2800" dirty="0">
                <a:solidFill>
                  <a:srgbClr val="FFFFFF"/>
                </a:solidFill>
                <a:latin typeface="Twinkl Cursive Looped" panose="02000000000000000000" pitchFamily="2" charset="0"/>
              </a:rPr>
              <a:t>2.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800" dirty="0">
              <a:solidFill>
                <a:srgbClr val="FFFFFF"/>
              </a:solidFill>
              <a:latin typeface="Twinkl Cursive Loop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FFFFFF"/>
                </a:solidFill>
                <a:latin typeface="Twinkl Cursive Looped" panose="02000000000000000000" pitchFamily="2" charset="0"/>
              </a:rPr>
              <a:t>45 </a:t>
            </a:r>
            <a:r>
              <a:rPr lang="en-GB" sz="2800" dirty="0">
                <a:solidFill>
                  <a:srgbClr val="FFFFFF"/>
                </a:solidFill>
                <a:latin typeface="Twinkl Cursive Looped" panose="02000000000000000000" pitchFamily="2" charset="0"/>
              </a:rPr>
              <a:t>minute spelling, punctuation and grammar test </a:t>
            </a:r>
            <a:r>
              <a:rPr lang="en-GB" sz="2800" dirty="0" smtClean="0">
                <a:solidFill>
                  <a:srgbClr val="FFFFFF"/>
                </a:solidFill>
                <a:latin typeface="Twinkl Cursive Looped" panose="02000000000000000000" pitchFamily="2" charset="0"/>
              </a:rPr>
              <a:t>involving </a:t>
            </a:r>
            <a:r>
              <a:rPr lang="en-GB" sz="2800" dirty="0">
                <a:solidFill>
                  <a:srgbClr val="FFFFFF"/>
                </a:solidFill>
                <a:latin typeface="Twinkl Cursive Looped" panose="02000000000000000000" pitchFamily="2" charset="0"/>
              </a:rPr>
              <a:t>short answer or simple explanation </a:t>
            </a:r>
            <a:r>
              <a:rPr lang="en-GB" sz="2800" dirty="0" smtClean="0">
                <a:solidFill>
                  <a:srgbClr val="FFFFFF"/>
                </a:solidFill>
                <a:latin typeface="Twinkl Cursive Looped" panose="02000000000000000000" pitchFamily="2" charset="0"/>
              </a:rPr>
              <a:t>questions</a:t>
            </a:r>
            <a:r>
              <a:rPr lang="en-GB" sz="2800" dirty="0">
                <a:solidFill>
                  <a:srgbClr val="FFFFFF"/>
                </a:solidFill>
                <a:latin typeface="Twinkl Cursive Looped" panose="02000000000000000000" pitchFamily="2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800" dirty="0">
              <a:solidFill>
                <a:srgbClr val="FFFFFF"/>
              </a:solidFill>
              <a:latin typeface="Twinkl Cursive Loop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FFFFFF"/>
                </a:solidFill>
                <a:latin typeface="Twinkl Cursive Looped" panose="02000000000000000000" pitchFamily="2" charset="0"/>
              </a:rPr>
              <a:t>Marks </a:t>
            </a:r>
            <a:r>
              <a:rPr lang="en-GB" sz="2800" dirty="0">
                <a:solidFill>
                  <a:srgbClr val="FFFFFF"/>
                </a:solidFill>
                <a:latin typeface="Twinkl Cursive Looped" panose="02000000000000000000" pitchFamily="2" charset="0"/>
              </a:rPr>
              <a:t>from both test are added together. </a:t>
            </a:r>
            <a:r>
              <a:rPr lang="en-GB" sz="2800" dirty="0" smtClean="0">
                <a:solidFill>
                  <a:srgbClr val="FFFFFF"/>
                </a:solidFill>
                <a:latin typeface="Twinkl Cursive Looped" panose="02000000000000000000" pitchFamily="2" charset="0"/>
              </a:rPr>
              <a:t>The spelling test alone is worth 20 marks. </a:t>
            </a:r>
            <a:endParaRPr lang="en-GB" sz="2800" dirty="0">
              <a:solidFill>
                <a:srgbClr val="FFFFFF"/>
              </a:solidFill>
              <a:latin typeface="Twinkl Cursive Looped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3162" y="120126"/>
            <a:ext cx="840165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u="sng" dirty="0" smtClean="0">
                <a:latin typeface="Twinkl Cursive Looped" panose="02000000000000000000" pitchFamily="2" charset="0"/>
              </a:rPr>
              <a:t>Spelling, Grammar and</a:t>
            </a:r>
          </a:p>
          <a:p>
            <a:pPr algn="ctr"/>
            <a:r>
              <a:rPr lang="en-GB" sz="6000" b="1" u="sng" dirty="0" smtClean="0">
                <a:latin typeface="Twinkl Cursive Looped" panose="02000000000000000000" pitchFamily="2" charset="0"/>
              </a:rPr>
              <a:t> Punctuation </a:t>
            </a:r>
          </a:p>
          <a:p>
            <a:pPr algn="ctr"/>
            <a:endParaRPr lang="en-GB" sz="6000" dirty="0" smtClean="0">
              <a:latin typeface="Twinkl Cursive Looped" panose="02000000000000000000" pitchFamily="2" charset="0"/>
            </a:endParaRPr>
          </a:p>
          <a:p>
            <a:pPr marL="685800" indent="-685800" algn="ctr">
              <a:buFont typeface="Wingdings" panose="05000000000000000000" pitchFamily="2" charset="2"/>
              <a:buChar char="Ø"/>
            </a:pPr>
            <a:endParaRPr lang="en-GB" sz="6000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267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935" t="18794" r="24756" b="14656"/>
          <a:stretch/>
        </p:blipFill>
        <p:spPr>
          <a:xfrm>
            <a:off x="242578" y="103031"/>
            <a:ext cx="6864440" cy="3821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250" t="32204" r="16098" b="14627"/>
          <a:stretch/>
        </p:blipFill>
        <p:spPr>
          <a:xfrm>
            <a:off x="4580877" y="3757832"/>
            <a:ext cx="7497625" cy="296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5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4405" y="376519"/>
            <a:ext cx="85298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u="sng" dirty="0" smtClean="0">
                <a:latin typeface="Twinkl Cursive Looped" panose="02000000000000000000" pitchFamily="2" charset="0"/>
              </a:rPr>
              <a:t>Overview of the evening</a:t>
            </a:r>
            <a:endParaRPr lang="en-GB" sz="6000" b="1" u="sng" dirty="0">
              <a:latin typeface="Twinkl Cursive Loop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434" y="1484515"/>
            <a:ext cx="10461518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5400" dirty="0" smtClean="0">
                <a:latin typeface="Twinkl Cursive Looped" panose="02000000000000000000" pitchFamily="2" charset="0"/>
              </a:rPr>
              <a:t>Year 6 expectations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5400" dirty="0" smtClean="0">
                <a:latin typeface="Twinkl Cursive Looped" panose="02000000000000000000" pitchFamily="2" charset="0"/>
              </a:rPr>
              <a:t>Changes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5400" dirty="0" smtClean="0">
                <a:latin typeface="Twinkl Cursive Looped" panose="02000000000000000000" pitchFamily="2" charset="0"/>
              </a:rPr>
              <a:t>SATs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5400" dirty="0" smtClean="0">
                <a:latin typeface="Twinkl Cursive Looped" panose="02000000000000000000" pitchFamily="2" charset="0"/>
              </a:rPr>
              <a:t>Robinwood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5400" dirty="0" smtClean="0">
                <a:latin typeface="Twinkl Cursive Looped" panose="02000000000000000000" pitchFamily="2" charset="0"/>
              </a:rPr>
              <a:t>Transition to Secondary School</a:t>
            </a:r>
          </a:p>
          <a:p>
            <a:endParaRPr lang="en-GB" sz="6000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242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804" y="990294"/>
            <a:ext cx="1153757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Twinkl Cursive Looped" panose="02000000000000000000" pitchFamily="2" charset="0"/>
              </a:rPr>
              <a:t>60 </a:t>
            </a:r>
            <a:r>
              <a:rPr lang="en-GB" sz="2400" dirty="0" smtClean="0">
                <a:latin typeface="Twinkl Cursive Looped" panose="02000000000000000000" pitchFamily="2" charset="0"/>
              </a:rPr>
              <a:t>minutes.</a:t>
            </a:r>
            <a:endParaRPr lang="en-GB" sz="2400" dirty="0">
              <a:latin typeface="Twinkl Cursive Loop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Twinkl Cursive Loop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winkl Cursive Looped" panose="02000000000000000000" pitchFamily="2" charset="0"/>
              </a:rPr>
              <a:t>3 </a:t>
            </a:r>
            <a:r>
              <a:rPr lang="en-GB" sz="2400" dirty="0">
                <a:latin typeface="Twinkl Cursive Looped" panose="02000000000000000000" pitchFamily="2" charset="0"/>
              </a:rPr>
              <a:t>unrelated texts and 1 answer </a:t>
            </a:r>
            <a:r>
              <a:rPr lang="en-GB" sz="2400" dirty="0" smtClean="0">
                <a:latin typeface="Twinkl Cursive Looped" panose="02000000000000000000" pitchFamily="2" charset="0"/>
              </a:rPr>
              <a:t>booklet.</a:t>
            </a:r>
            <a:endParaRPr lang="en-GB" sz="2400" dirty="0">
              <a:latin typeface="Twinkl Cursive Loop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Twinkl Cursive Loop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winkl Cursive Looped" panose="02000000000000000000" pitchFamily="2" charset="0"/>
              </a:rPr>
              <a:t>The </a:t>
            </a:r>
            <a:r>
              <a:rPr lang="en-GB" sz="2400" dirty="0">
                <a:latin typeface="Twinkl Cursive Looped" panose="02000000000000000000" pitchFamily="2" charset="0"/>
              </a:rPr>
              <a:t>questions are designed to assess </a:t>
            </a:r>
            <a:r>
              <a:rPr lang="en-GB" sz="2400" dirty="0" smtClean="0">
                <a:latin typeface="Twinkl Cursive Looped" panose="02000000000000000000" pitchFamily="2" charset="0"/>
              </a:rPr>
              <a:t>the </a:t>
            </a:r>
            <a:r>
              <a:rPr lang="en-GB" sz="2400" dirty="0">
                <a:latin typeface="Twinkl Cursive Looped" panose="02000000000000000000" pitchFamily="2" charset="0"/>
              </a:rPr>
              <a:t>understanding of a child's </a:t>
            </a:r>
            <a:r>
              <a:rPr lang="en-GB" sz="2400" dirty="0" smtClean="0">
                <a:latin typeface="Twinkl Cursive Looped" panose="02000000000000000000" pitchFamily="2" charset="0"/>
              </a:rPr>
              <a:t>reading through a variety of comprehension questions. Questions test children’s ability to retrieve and infer, to summarise and predict and their understanding of the author’s language choices.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Twinkl Cursive Loop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Twinkl Cursive Looped" panose="02000000000000000000" pitchFamily="2" charset="0"/>
              </a:rPr>
              <a:t>The wording of the questions can be </a:t>
            </a:r>
            <a:r>
              <a:rPr lang="en-GB" sz="2400" dirty="0" smtClean="0">
                <a:latin typeface="Twinkl Cursive Looped" panose="02000000000000000000" pitchFamily="2" charset="0"/>
              </a:rPr>
              <a:t>confusing. </a:t>
            </a:r>
            <a:endParaRPr lang="en-GB" sz="2400" dirty="0">
              <a:latin typeface="Twinkl Cursive Loop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Twinkl Cursive Loop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winkl Cursive Looped" panose="02000000000000000000" pitchFamily="2" charset="0"/>
              </a:rPr>
              <a:t>Some </a:t>
            </a:r>
            <a:r>
              <a:rPr lang="en-GB" sz="2400" dirty="0">
                <a:latin typeface="Twinkl Cursive Looped" panose="02000000000000000000" pitchFamily="2" charset="0"/>
              </a:rPr>
              <a:t>questions are multiple choice or selected </a:t>
            </a:r>
            <a:r>
              <a:rPr lang="en-GB" sz="2400" dirty="0" smtClean="0">
                <a:latin typeface="Twinkl Cursive Looped" panose="02000000000000000000" pitchFamily="2" charset="0"/>
              </a:rPr>
              <a:t>response</a:t>
            </a:r>
            <a:r>
              <a:rPr lang="en-GB" sz="2400" dirty="0">
                <a:latin typeface="Twinkl Cursive Looped" panose="02000000000000000000" pitchFamily="2" charset="0"/>
              </a:rPr>
              <a:t>, others require </a:t>
            </a:r>
            <a:r>
              <a:rPr lang="en-GB" sz="2400" dirty="0" smtClean="0">
                <a:latin typeface="Twinkl Cursive Looped" panose="02000000000000000000" pitchFamily="2" charset="0"/>
              </a:rPr>
              <a:t>short </a:t>
            </a:r>
            <a:r>
              <a:rPr lang="en-GB" sz="2400" dirty="0">
                <a:latin typeface="Twinkl Cursive Looped" panose="02000000000000000000" pitchFamily="2" charset="0"/>
              </a:rPr>
              <a:t>answers and some </a:t>
            </a:r>
            <a:r>
              <a:rPr lang="en-GB" sz="2400" dirty="0" smtClean="0">
                <a:latin typeface="Twinkl Cursive Looped" panose="02000000000000000000" pitchFamily="2" charset="0"/>
              </a:rPr>
              <a:t>require </a:t>
            </a:r>
            <a:r>
              <a:rPr lang="en-GB" sz="2400" dirty="0">
                <a:latin typeface="Twinkl Cursive Looped" panose="02000000000000000000" pitchFamily="2" charset="0"/>
              </a:rPr>
              <a:t>an extended response or explanation.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GB" sz="3600" dirty="0">
              <a:solidFill>
                <a:srgbClr val="FFFFFF"/>
              </a:solidFill>
              <a:latin typeface="Twinkl Cursive Looped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3383" y="120126"/>
            <a:ext cx="304121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u="sng" dirty="0" smtClean="0">
                <a:latin typeface="Twinkl Cursive Looped" panose="02000000000000000000" pitchFamily="2" charset="0"/>
              </a:rPr>
              <a:t>Reading</a:t>
            </a:r>
          </a:p>
          <a:p>
            <a:pPr algn="ctr"/>
            <a:endParaRPr lang="en-GB" sz="6000" dirty="0" smtClean="0">
              <a:latin typeface="Twinkl Cursive Looped" panose="02000000000000000000" pitchFamily="2" charset="0"/>
            </a:endParaRPr>
          </a:p>
          <a:p>
            <a:pPr marL="685800" indent="-685800" algn="ctr">
              <a:buFont typeface="Wingdings" panose="05000000000000000000" pitchFamily="2" charset="2"/>
              <a:buChar char="Ø"/>
            </a:pPr>
            <a:endParaRPr lang="en-GB" sz="6000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28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557" t="16154" r="37841" b="58494"/>
          <a:stretch/>
        </p:blipFill>
        <p:spPr>
          <a:xfrm>
            <a:off x="818027" y="744080"/>
            <a:ext cx="7353836" cy="18545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655" t="44704" r="35759" b="21699"/>
          <a:stretch/>
        </p:blipFill>
        <p:spPr>
          <a:xfrm>
            <a:off x="3709260" y="3263903"/>
            <a:ext cx="7351691" cy="24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2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625" t="28301" r="20195" b="11351"/>
          <a:stretch/>
        </p:blipFill>
        <p:spPr>
          <a:xfrm>
            <a:off x="1103241" y="582275"/>
            <a:ext cx="5801584" cy="3331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103" t="29203" r="15734" b="17100"/>
          <a:stretch/>
        </p:blipFill>
        <p:spPr>
          <a:xfrm>
            <a:off x="5230269" y="3253622"/>
            <a:ext cx="6065949" cy="299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6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683" y="1247872"/>
            <a:ext cx="1153757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Twinkl Cursive Looped" panose="02000000000000000000" pitchFamily="2" charset="0"/>
              </a:rPr>
              <a:t>The children will sit three tests (Paper 1, 2 and 3).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Twinkl Cursive Loop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winkl Cursive Looped" panose="02000000000000000000" pitchFamily="2" charset="0"/>
              </a:rPr>
              <a:t>Paper </a:t>
            </a:r>
            <a:r>
              <a:rPr lang="en-GB" sz="2400" dirty="0">
                <a:latin typeface="Twinkl Cursive Looped" panose="02000000000000000000" pitchFamily="2" charset="0"/>
              </a:rPr>
              <a:t>1 (Arithmetic) 30 minutes. </a:t>
            </a:r>
            <a:r>
              <a:rPr lang="en-GB" sz="2400" dirty="0" smtClean="0">
                <a:latin typeface="Twinkl Cursive Looped" panose="02000000000000000000" pitchFamily="2" charset="0"/>
              </a:rPr>
              <a:t>36 questions that test </a:t>
            </a:r>
            <a:r>
              <a:rPr lang="en-GB" sz="2400" dirty="0">
                <a:latin typeface="Twinkl Cursive Looped" panose="02000000000000000000" pitchFamily="2" charset="0"/>
              </a:rPr>
              <a:t>c</a:t>
            </a:r>
            <a:r>
              <a:rPr lang="en-GB" sz="2400" dirty="0" smtClean="0">
                <a:latin typeface="Twinkl Cursive Looped" panose="02000000000000000000" pitchFamily="2" charset="0"/>
              </a:rPr>
              <a:t>alculation methods </a:t>
            </a:r>
            <a:r>
              <a:rPr lang="en-GB" sz="2400" dirty="0">
                <a:latin typeface="Twinkl Cursive Looped" panose="02000000000000000000" pitchFamily="2" charset="0"/>
              </a:rPr>
              <a:t>for all </a:t>
            </a:r>
            <a:r>
              <a:rPr lang="en-GB" sz="2400" dirty="0" smtClean="0">
                <a:latin typeface="Twinkl Cursive Looped" panose="02000000000000000000" pitchFamily="2" charset="0"/>
              </a:rPr>
              <a:t>operations (+ -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÷),</a:t>
            </a:r>
            <a:r>
              <a:rPr lang="en-GB" sz="2400" dirty="0" smtClean="0">
                <a:latin typeface="Twinkl Cursive Looped" panose="02000000000000000000" pitchFamily="2" charset="0"/>
              </a:rPr>
              <a:t> </a:t>
            </a:r>
            <a:r>
              <a:rPr lang="en-GB" sz="2400" dirty="0">
                <a:latin typeface="Twinkl Cursive Looped" panose="02000000000000000000" pitchFamily="2" charset="0"/>
              </a:rPr>
              <a:t>including fractions, </a:t>
            </a:r>
            <a:r>
              <a:rPr lang="en-GB" sz="2400" dirty="0" smtClean="0">
                <a:latin typeface="Twinkl Cursive Looped" panose="02000000000000000000" pitchFamily="2" charset="0"/>
              </a:rPr>
              <a:t>percentages </a:t>
            </a:r>
            <a:r>
              <a:rPr lang="en-GB" sz="2400" dirty="0">
                <a:latin typeface="Twinkl Cursive Looped" panose="02000000000000000000" pitchFamily="2" charset="0"/>
              </a:rPr>
              <a:t>and decimals. </a:t>
            </a:r>
            <a:r>
              <a:rPr lang="en-GB" sz="2400" dirty="0" smtClean="0">
                <a:latin typeface="Twinkl Cursive Looped" panose="02000000000000000000" pitchFamily="2" charset="0"/>
              </a:rPr>
              <a:t>This alone is worth 40 marks. </a:t>
            </a:r>
            <a:endParaRPr lang="en-GB" sz="2400" dirty="0">
              <a:latin typeface="Twinkl Cursive Loop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Twinkl Cursive Loop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winkl Cursive Looped" panose="02000000000000000000" pitchFamily="2" charset="0"/>
              </a:rPr>
              <a:t>Questions increase </a:t>
            </a:r>
            <a:r>
              <a:rPr lang="en-GB" sz="2400" dirty="0">
                <a:latin typeface="Twinkl Cursive Looped" panose="02000000000000000000" pitchFamily="2" charset="0"/>
              </a:rPr>
              <a:t>in </a:t>
            </a:r>
            <a:r>
              <a:rPr lang="en-GB" sz="2400" dirty="0" smtClean="0">
                <a:latin typeface="Twinkl Cursive Looped" panose="02000000000000000000" pitchFamily="2" charset="0"/>
              </a:rPr>
              <a:t>difficulty as the children progress through it.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Twinkl Cursive Loop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winkl Cursive Looped" panose="02000000000000000000" pitchFamily="2" charset="0"/>
              </a:rPr>
              <a:t>Paper </a:t>
            </a:r>
            <a:r>
              <a:rPr lang="en-GB" sz="2400" dirty="0">
                <a:latin typeface="Twinkl Cursive Looped" panose="02000000000000000000" pitchFamily="2" charset="0"/>
              </a:rPr>
              <a:t>2 and 3 (Reasoning and Problem Solving) 40 </a:t>
            </a:r>
            <a:r>
              <a:rPr lang="en-GB" sz="2400" dirty="0" smtClean="0">
                <a:latin typeface="Twinkl Cursive Looped" panose="02000000000000000000" pitchFamily="2" charset="0"/>
              </a:rPr>
              <a:t>minutes</a:t>
            </a:r>
            <a:r>
              <a:rPr lang="en-GB" sz="2400" dirty="0">
                <a:latin typeface="Twinkl Cursive Looped" panose="02000000000000000000" pitchFamily="2" charset="0"/>
              </a:rPr>
              <a:t>. Tests </a:t>
            </a:r>
            <a:r>
              <a:rPr lang="en-GB" sz="2400" dirty="0" smtClean="0">
                <a:latin typeface="Twinkl Cursive Looped" panose="02000000000000000000" pitchFamily="2" charset="0"/>
              </a:rPr>
              <a:t>the application of calculation methods and other areas </a:t>
            </a:r>
            <a:r>
              <a:rPr lang="en-GB" sz="2400" dirty="0">
                <a:latin typeface="Twinkl Cursive Looped" panose="02000000000000000000" pitchFamily="2" charset="0"/>
              </a:rPr>
              <a:t>of the maths curriculum </a:t>
            </a:r>
            <a:r>
              <a:rPr lang="en-GB" sz="2400" dirty="0" smtClean="0">
                <a:latin typeface="Twinkl Cursive Looped" panose="02000000000000000000" pitchFamily="2" charset="0"/>
              </a:rPr>
              <a:t>such </a:t>
            </a:r>
            <a:r>
              <a:rPr lang="en-GB" sz="2400" dirty="0">
                <a:latin typeface="Twinkl Cursive Looped" panose="02000000000000000000" pitchFamily="2" charset="0"/>
              </a:rPr>
              <a:t>as shape</a:t>
            </a:r>
            <a:r>
              <a:rPr lang="en-GB" sz="2400" dirty="0" smtClean="0">
                <a:latin typeface="Twinkl Cursive Looped" panose="02000000000000000000" pitchFamily="2" charset="0"/>
              </a:rPr>
              <a:t>, measure, </a:t>
            </a:r>
            <a:r>
              <a:rPr lang="en-GB" sz="2400" dirty="0">
                <a:latin typeface="Twinkl Cursive Looped" panose="02000000000000000000" pitchFamily="2" charset="0"/>
              </a:rPr>
              <a:t>geometry and statistics.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Twinkl Cursive Loop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winkl Cursive Looped" panose="02000000000000000000" pitchFamily="2" charset="0"/>
              </a:rPr>
              <a:t>Pupils must </a:t>
            </a:r>
            <a:r>
              <a:rPr lang="en-GB" sz="2400" dirty="0">
                <a:latin typeface="Twinkl Cursive Looped" panose="02000000000000000000" pitchFamily="2" charset="0"/>
              </a:rPr>
              <a:t>read </a:t>
            </a:r>
            <a:r>
              <a:rPr lang="en-GB" sz="2400" dirty="0" smtClean="0">
                <a:latin typeface="Twinkl Cursive Looped" panose="02000000000000000000" pitchFamily="2" charset="0"/>
              </a:rPr>
              <a:t>each </a:t>
            </a:r>
            <a:r>
              <a:rPr lang="en-GB" sz="2400" dirty="0">
                <a:latin typeface="Twinkl Cursive Looped" panose="02000000000000000000" pitchFamily="2" charset="0"/>
              </a:rPr>
              <a:t>question carefully and </a:t>
            </a:r>
            <a:r>
              <a:rPr lang="en-GB" sz="2400" dirty="0" smtClean="0">
                <a:latin typeface="Twinkl Cursive Looped" panose="02000000000000000000" pitchFamily="2" charset="0"/>
              </a:rPr>
              <a:t>there may be several steps involved  in order to find a </a:t>
            </a:r>
            <a:r>
              <a:rPr lang="en-GB" sz="2400" dirty="0">
                <a:latin typeface="Twinkl Cursive Looped" panose="02000000000000000000" pitchFamily="2" charset="0"/>
              </a:rPr>
              <a:t>final </a:t>
            </a:r>
            <a:r>
              <a:rPr lang="en-GB" sz="2400" dirty="0" smtClean="0">
                <a:latin typeface="Twinkl Cursive Looped" panose="02000000000000000000" pitchFamily="2" charset="0"/>
              </a:rPr>
              <a:t>answer</a:t>
            </a:r>
            <a:r>
              <a:rPr lang="en-GB" sz="2400" dirty="0">
                <a:latin typeface="Twinkl Cursive Looped" panose="02000000000000000000" pitchFamily="2" charset="0"/>
              </a:rPr>
              <a:t>.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GB" sz="4400" dirty="0">
              <a:solidFill>
                <a:srgbClr val="FFFFFF"/>
              </a:solidFill>
              <a:latin typeface="Twinkl Cursive Looped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7838" y="120126"/>
            <a:ext cx="469231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u="sng" dirty="0" smtClean="0">
                <a:latin typeface="Twinkl Cursive Looped" panose="02000000000000000000" pitchFamily="2" charset="0"/>
              </a:rPr>
              <a:t>Mathematics</a:t>
            </a:r>
          </a:p>
          <a:p>
            <a:pPr algn="ctr"/>
            <a:endParaRPr lang="en-GB" sz="6000" dirty="0" smtClean="0">
              <a:latin typeface="Twinkl Cursive Looped" panose="02000000000000000000" pitchFamily="2" charset="0"/>
            </a:endParaRPr>
          </a:p>
          <a:p>
            <a:pPr marL="685800" indent="-685800" algn="ctr">
              <a:buFont typeface="Wingdings" panose="05000000000000000000" pitchFamily="2" charset="2"/>
              <a:buChar char="Ø"/>
            </a:pPr>
            <a:endParaRPr lang="en-GB" sz="6000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955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805" t="12485" r="33198" b="5385"/>
          <a:stretch/>
        </p:blipFill>
        <p:spPr>
          <a:xfrm>
            <a:off x="653348" y="125553"/>
            <a:ext cx="5087157" cy="6592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2322" t="23757" r="32685" b="45643"/>
          <a:stretch/>
        </p:blipFill>
        <p:spPr>
          <a:xfrm>
            <a:off x="6382009" y="125553"/>
            <a:ext cx="5234425" cy="2577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2141" t="28683" r="32371" b="41916"/>
          <a:stretch/>
        </p:blipFill>
        <p:spPr>
          <a:xfrm>
            <a:off x="6382009" y="2873276"/>
            <a:ext cx="5277470" cy="246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23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613" t="26012" r="32487" b="9551"/>
          <a:stretch/>
        </p:blipFill>
        <p:spPr>
          <a:xfrm>
            <a:off x="270456" y="206062"/>
            <a:ext cx="5550795" cy="35393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669" t="37324" r="36651" b="10138"/>
          <a:stretch/>
        </p:blipFill>
        <p:spPr>
          <a:xfrm>
            <a:off x="6120277" y="1633012"/>
            <a:ext cx="5839326" cy="362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39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831" y="1041023"/>
            <a:ext cx="110543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Twinkl Cursive Looped" panose="02000000000000000000" pitchFamily="2" charset="0"/>
              </a:rPr>
              <a:t>Children are </a:t>
            </a:r>
            <a:r>
              <a:rPr lang="en-GB" sz="2000" dirty="0" smtClean="0">
                <a:latin typeface="Twinkl Cursive Looped" panose="02000000000000000000" pitchFamily="2" charset="0"/>
              </a:rPr>
              <a:t>organised into specific </a:t>
            </a:r>
            <a:r>
              <a:rPr lang="en-GB" sz="2000" dirty="0">
                <a:latin typeface="Twinkl Cursive Looped" panose="02000000000000000000" pitchFamily="2" charset="0"/>
              </a:rPr>
              <a:t>groups </a:t>
            </a:r>
            <a:r>
              <a:rPr lang="en-GB" sz="2000" dirty="0" smtClean="0">
                <a:latin typeface="Twinkl Cursive Looped" panose="02000000000000000000" pitchFamily="2" charset="0"/>
              </a:rPr>
              <a:t>across the year group for </a:t>
            </a:r>
            <a:r>
              <a:rPr lang="en-GB" sz="2000" dirty="0">
                <a:latin typeface="Twinkl Cursive Looped" panose="02000000000000000000" pitchFamily="2" charset="0"/>
              </a:rPr>
              <a:t>reading and </a:t>
            </a:r>
            <a:r>
              <a:rPr lang="en-GB" sz="2000" dirty="0" smtClean="0">
                <a:latin typeface="Twinkl Cursive Looped" panose="02000000000000000000" pitchFamily="2" charset="0"/>
              </a:rPr>
              <a:t>maths </a:t>
            </a:r>
            <a:r>
              <a:rPr lang="en-GB" sz="2000" dirty="0">
                <a:latin typeface="Twinkl Cursive Looped" panose="02000000000000000000" pitchFamily="2" charset="0"/>
              </a:rPr>
              <a:t>with </a:t>
            </a:r>
            <a:r>
              <a:rPr lang="en-GB" sz="2000" dirty="0" smtClean="0">
                <a:latin typeface="Twinkl Cursive Looped" panose="02000000000000000000" pitchFamily="2" charset="0"/>
              </a:rPr>
              <a:t>additional teachers available for targeted support. </a:t>
            </a:r>
            <a:endParaRPr lang="en-GB" sz="2000" dirty="0">
              <a:latin typeface="Twinkl Cursive Loop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latin typeface="Twinkl Cursive Loop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Twinkl Cursive Looped" panose="02000000000000000000" pitchFamily="2" charset="0"/>
              </a:rPr>
              <a:t>Spelling</a:t>
            </a:r>
            <a:r>
              <a:rPr lang="en-GB" sz="2000" dirty="0">
                <a:latin typeface="Twinkl Cursive Looped" panose="02000000000000000000" pitchFamily="2" charset="0"/>
              </a:rPr>
              <a:t>, punctuation and grammar </a:t>
            </a:r>
            <a:r>
              <a:rPr lang="en-GB" sz="2000" dirty="0" smtClean="0">
                <a:latin typeface="Twinkl Cursive Looped" panose="02000000000000000000" pitchFamily="2" charset="0"/>
              </a:rPr>
              <a:t>is </a:t>
            </a:r>
            <a:r>
              <a:rPr lang="en-GB" sz="2000" dirty="0">
                <a:latin typeface="Twinkl Cursive Looped" panose="02000000000000000000" pitchFamily="2" charset="0"/>
              </a:rPr>
              <a:t>taught </a:t>
            </a:r>
            <a:r>
              <a:rPr lang="en-GB" sz="2000" dirty="0" smtClean="0">
                <a:latin typeface="Twinkl Cursive Looped" panose="02000000000000000000" pitchFamily="2" charset="0"/>
              </a:rPr>
              <a:t>within </a:t>
            </a:r>
            <a:r>
              <a:rPr lang="en-GB" sz="2000" dirty="0">
                <a:latin typeface="Twinkl Cursive Looped" panose="02000000000000000000" pitchFamily="2" charset="0"/>
              </a:rPr>
              <a:t>English </a:t>
            </a:r>
            <a:r>
              <a:rPr lang="en-GB" sz="2000" dirty="0" smtClean="0">
                <a:latin typeface="Twinkl Cursive Looped" panose="02000000000000000000" pitchFamily="2" charset="0"/>
              </a:rPr>
              <a:t>lessons and as standalone revision sessions.</a:t>
            </a:r>
            <a:endParaRPr lang="en-GB" sz="2000" dirty="0">
              <a:latin typeface="Twinkl Cursive Loop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latin typeface="Twinkl Cursive Loop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Twinkl Cursive Looped" panose="02000000000000000000" pitchFamily="2" charset="0"/>
              </a:rPr>
              <a:t>Booster sessions for maths and SPaG </a:t>
            </a:r>
            <a:r>
              <a:rPr lang="en-GB" sz="2000" dirty="0">
                <a:latin typeface="Twinkl Cursive Looped" panose="02000000000000000000" pitchFamily="2" charset="0"/>
              </a:rPr>
              <a:t>take place in an </a:t>
            </a:r>
            <a:r>
              <a:rPr lang="en-GB" sz="2000" dirty="0" smtClean="0">
                <a:latin typeface="Twinkl Cursive Looped" panose="02000000000000000000" pitchFamily="2" charset="0"/>
              </a:rPr>
              <a:t>afternoon 3 times a week.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FFFFFF"/>
              </a:solidFill>
              <a:latin typeface="Twinkl Cursive Loop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FFFFFF"/>
                </a:solidFill>
                <a:latin typeface="Twinkl Cursive Looped" panose="02000000000000000000" pitchFamily="2" charset="0"/>
              </a:rPr>
              <a:t>Regular </a:t>
            </a:r>
            <a:r>
              <a:rPr lang="en-GB" sz="2000" dirty="0">
                <a:solidFill>
                  <a:srgbClr val="FFFFFF"/>
                </a:solidFill>
                <a:latin typeface="Twinkl Cursive Looped" panose="02000000000000000000" pitchFamily="2" charset="0"/>
              </a:rPr>
              <a:t>test </a:t>
            </a:r>
            <a:r>
              <a:rPr lang="en-GB" sz="2000" dirty="0" smtClean="0">
                <a:solidFill>
                  <a:srgbClr val="FFFFFF"/>
                </a:solidFill>
                <a:latin typeface="Twinkl Cursive Looped" panose="02000000000000000000" pitchFamily="2" charset="0"/>
              </a:rPr>
              <a:t>practice. </a:t>
            </a:r>
            <a:endParaRPr lang="en-GB" sz="2000" dirty="0">
              <a:solidFill>
                <a:srgbClr val="FFFFFF"/>
              </a:solidFill>
              <a:latin typeface="Twinkl Cursive Loop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FFFFFF"/>
              </a:solidFill>
              <a:latin typeface="Twinkl Cursive Loop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FFFFFF"/>
                </a:solidFill>
                <a:latin typeface="Twinkl Cursive Looped" panose="02000000000000000000" pitchFamily="2" charset="0"/>
              </a:rPr>
              <a:t>Weekly homework.</a:t>
            </a:r>
            <a:endParaRPr lang="en-GB" sz="2000" dirty="0">
              <a:solidFill>
                <a:srgbClr val="FFFFFF"/>
              </a:solidFill>
              <a:latin typeface="Twinkl Cursive Loop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FFFFFF"/>
              </a:solidFill>
              <a:latin typeface="Twinkl Cursive Loop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FFFFFF"/>
                </a:solidFill>
                <a:latin typeface="Twinkl Cursive Looped" panose="02000000000000000000" pitchFamily="2" charset="0"/>
              </a:rPr>
              <a:t>CPG </a:t>
            </a:r>
            <a:r>
              <a:rPr lang="en-GB" sz="2000" dirty="0">
                <a:solidFill>
                  <a:srgbClr val="FFFFFF"/>
                </a:solidFill>
                <a:latin typeface="Twinkl Cursive Looped" panose="02000000000000000000" pitchFamily="2" charset="0"/>
              </a:rPr>
              <a:t>revision books </a:t>
            </a:r>
            <a:r>
              <a:rPr lang="en-GB" sz="2000" dirty="0" smtClean="0">
                <a:solidFill>
                  <a:srgbClr val="FFFFFF"/>
                </a:solidFill>
                <a:latin typeface="Twinkl Cursive Looped" panose="02000000000000000000" pitchFamily="2" charset="0"/>
              </a:rPr>
              <a:t>available</a:t>
            </a:r>
            <a:r>
              <a:rPr lang="en-GB" sz="2400" dirty="0" smtClean="0">
                <a:solidFill>
                  <a:srgbClr val="FFFFFF"/>
                </a:solidFill>
                <a:latin typeface="Twinkl Cursive Looped" panose="02000000000000000000" pitchFamily="2" charset="0"/>
              </a:rPr>
              <a:t>.</a:t>
            </a:r>
            <a:endParaRPr lang="en-GB" sz="2400" dirty="0">
              <a:solidFill>
                <a:srgbClr val="FFFFFF"/>
              </a:solidFill>
              <a:latin typeface="Twinkl Cursive Looped" panose="02000000000000000000" pitchFamily="2" charset="0"/>
            </a:endParaRPr>
          </a:p>
          <a:p>
            <a:endParaRPr lang="en-GB" sz="2400" dirty="0">
              <a:solidFill>
                <a:srgbClr val="FFFFFF"/>
              </a:solidFill>
              <a:latin typeface="Twinkl Cursive Looped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9246" y="120126"/>
            <a:ext cx="660950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u="sng" dirty="0" smtClean="0">
                <a:latin typeface="Twinkl Cursive Looped" panose="02000000000000000000" pitchFamily="2" charset="0"/>
              </a:rPr>
              <a:t>How will we help?</a:t>
            </a:r>
          </a:p>
          <a:p>
            <a:pPr algn="ctr"/>
            <a:endParaRPr lang="en-GB" sz="6000" dirty="0" smtClean="0">
              <a:latin typeface="Twinkl Cursive Looped" panose="02000000000000000000" pitchFamily="2" charset="0"/>
            </a:endParaRPr>
          </a:p>
          <a:p>
            <a:pPr marL="685800" indent="-685800" algn="ctr">
              <a:buFont typeface="Wingdings" panose="05000000000000000000" pitchFamily="2" charset="2"/>
              <a:buChar char="Ø"/>
            </a:pPr>
            <a:endParaRPr lang="en-GB" sz="6000" dirty="0">
              <a:latin typeface="Twinkl Cursive Looped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375" t="61576" r="52563" b="12515"/>
          <a:stretch/>
        </p:blipFill>
        <p:spPr>
          <a:xfrm>
            <a:off x="8524437" y="3516877"/>
            <a:ext cx="3194614" cy="22126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7306" y="5893623"/>
            <a:ext cx="75408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latin typeface="Twinkl Cursive Looped" panose="02000000000000000000" pitchFamily="2" charset="0"/>
              </a:rPr>
              <a:t>High </a:t>
            </a:r>
            <a:r>
              <a:rPr lang="en-GB" sz="4000" b="1" dirty="0" smtClean="0">
                <a:latin typeface="Twinkl Cursive Looped" panose="02000000000000000000" pitchFamily="2" charset="0"/>
              </a:rPr>
              <a:t>expectations </a:t>
            </a:r>
            <a:r>
              <a:rPr lang="en-GB" sz="4000" b="1" dirty="0">
                <a:latin typeface="Twinkl Cursive Looped" panose="02000000000000000000" pitchFamily="2" charset="0"/>
              </a:rPr>
              <a:t>at all times!</a:t>
            </a:r>
          </a:p>
        </p:txBody>
      </p:sp>
    </p:spTree>
    <p:extLst>
      <p:ext uri="{BB962C8B-B14F-4D97-AF65-F5344CB8AC3E}">
        <p14:creationId xmlns:p14="http://schemas.microsoft.com/office/powerpoint/2010/main" val="3526108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5013" y="120126"/>
            <a:ext cx="685796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u="sng" dirty="0" smtClean="0">
                <a:latin typeface="Twinkl Cursive Looped" panose="02000000000000000000" pitchFamily="2" charset="0"/>
              </a:rPr>
              <a:t>How can you help?</a:t>
            </a:r>
          </a:p>
          <a:p>
            <a:pPr algn="ctr"/>
            <a:endParaRPr lang="en-GB" sz="6000" dirty="0" smtClean="0">
              <a:latin typeface="Twinkl Cursive Looped" panose="02000000000000000000" pitchFamily="2" charset="0"/>
            </a:endParaRPr>
          </a:p>
          <a:p>
            <a:pPr marL="685800" indent="-685800" algn="ctr">
              <a:buFont typeface="Wingdings" panose="05000000000000000000" pitchFamily="2" charset="2"/>
              <a:buChar char="Ø"/>
            </a:pPr>
            <a:endParaRPr lang="en-GB" sz="6000" dirty="0">
              <a:latin typeface="Twinkl Cursive Looped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7073" y="1155793"/>
            <a:ext cx="11530885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FFFFFF"/>
                </a:solidFill>
                <a:latin typeface="Twinkl Cursive Looped" panose="02000000000000000000" pitchFamily="2" charset="0"/>
              </a:rPr>
              <a:t>First and foremost, support and reassure your child that </a:t>
            </a:r>
            <a:r>
              <a:rPr lang="en-GB" sz="2400" dirty="0" smtClean="0">
                <a:solidFill>
                  <a:srgbClr val="FFFFFF"/>
                </a:solidFill>
                <a:latin typeface="Twinkl Cursive Looped" panose="02000000000000000000" pitchFamily="2" charset="0"/>
              </a:rPr>
              <a:t>there </a:t>
            </a:r>
            <a:r>
              <a:rPr lang="en-GB" sz="2400" dirty="0">
                <a:solidFill>
                  <a:srgbClr val="FFFFFF"/>
                </a:solidFill>
                <a:latin typeface="Twinkl Cursive Looped" panose="02000000000000000000" pitchFamily="2" charset="0"/>
              </a:rPr>
              <a:t>is nothing to worry about and </a:t>
            </a:r>
            <a:r>
              <a:rPr lang="en-GB" sz="2400" dirty="0" smtClean="0">
                <a:solidFill>
                  <a:srgbClr val="FFFFFF"/>
                </a:solidFill>
                <a:latin typeface="Twinkl Cursive Looped" panose="02000000000000000000" pitchFamily="2" charset="0"/>
              </a:rPr>
              <a:t>that all we can ask for is them to try </a:t>
            </a:r>
            <a:r>
              <a:rPr lang="en-GB" sz="2400" dirty="0">
                <a:solidFill>
                  <a:srgbClr val="FFFFFF"/>
                </a:solidFill>
                <a:latin typeface="Twinkl Cursive Looped" panose="02000000000000000000" pitchFamily="2" charset="0"/>
              </a:rPr>
              <a:t>their best. Praise and </a:t>
            </a:r>
            <a:r>
              <a:rPr lang="en-GB" sz="2400" dirty="0" smtClean="0">
                <a:solidFill>
                  <a:srgbClr val="FFFFFF"/>
                </a:solidFill>
                <a:latin typeface="Twinkl Cursive Looped" panose="02000000000000000000" pitchFamily="2" charset="0"/>
              </a:rPr>
              <a:t>encouragement works wonders!</a:t>
            </a:r>
            <a:endParaRPr lang="en-GB" sz="2400" dirty="0">
              <a:solidFill>
                <a:srgbClr val="FFFFFF"/>
              </a:solidFill>
              <a:latin typeface="Twinkl Cursive Looped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FFFFFF"/>
                </a:solidFill>
                <a:latin typeface="Twinkl Cursive Looped" panose="02000000000000000000" pitchFamily="2" charset="0"/>
              </a:rPr>
              <a:t>Ensure your child has the best possible attendance at school</a:t>
            </a:r>
            <a:r>
              <a:rPr lang="en-GB" sz="2400" dirty="0" smtClean="0">
                <a:solidFill>
                  <a:srgbClr val="FFFFFF"/>
                </a:solidFill>
                <a:latin typeface="Twinkl Cursive Looped" panose="02000000000000000000" pitchFamily="2" charset="0"/>
              </a:rPr>
              <a:t>.</a:t>
            </a:r>
            <a:endParaRPr lang="en-GB" sz="2400" dirty="0">
              <a:solidFill>
                <a:srgbClr val="FFFFFF"/>
              </a:solidFill>
              <a:latin typeface="Twinkl Cursive Looped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FFFFFF"/>
                </a:solidFill>
                <a:latin typeface="Twinkl Cursive Looped" panose="02000000000000000000" pitchFamily="2" charset="0"/>
              </a:rPr>
              <a:t>Support your child with any homework </a:t>
            </a:r>
            <a:r>
              <a:rPr lang="en-GB" sz="2400" dirty="0" smtClean="0">
                <a:solidFill>
                  <a:srgbClr val="FFFFFF"/>
                </a:solidFill>
                <a:latin typeface="Twinkl Cursive Looped" panose="02000000000000000000" pitchFamily="2" charset="0"/>
              </a:rPr>
              <a:t>tasks.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winkl Cursive Looped" panose="02000000000000000000" pitchFamily="2" charset="0"/>
              </a:rPr>
              <a:t>Regular spelling </a:t>
            </a:r>
            <a:r>
              <a:rPr lang="en-GB" sz="2400" dirty="0">
                <a:latin typeface="Twinkl Cursive Looped" panose="02000000000000000000" pitchFamily="2" charset="0"/>
              </a:rPr>
              <a:t>and arithmetic (e.g. times tables</a:t>
            </a:r>
            <a:r>
              <a:rPr lang="en-GB" sz="2400" dirty="0" smtClean="0">
                <a:latin typeface="Twinkl Cursive Looped" panose="02000000000000000000" pitchFamily="2" charset="0"/>
              </a:rPr>
              <a:t>) practise will be useful.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winkl Cursive Looped" panose="02000000000000000000" pitchFamily="2" charset="0"/>
              </a:rPr>
              <a:t>Listen to your child read regularly and discuss what they are reading with them.</a:t>
            </a:r>
            <a:endParaRPr lang="en-GB" sz="2400" dirty="0">
              <a:latin typeface="Twinkl Cursive Looped" panose="02000000000000000000" pitchFamily="2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winkl Cursive Looped" panose="02000000000000000000" pitchFamily="2" charset="0"/>
              </a:rPr>
              <a:t>Talk </a:t>
            </a:r>
            <a:r>
              <a:rPr lang="en-GB" sz="2400" dirty="0">
                <a:latin typeface="Twinkl Cursive Looped" panose="02000000000000000000" pitchFamily="2" charset="0"/>
              </a:rPr>
              <a:t>to your child about what they have learnt at </a:t>
            </a:r>
            <a:r>
              <a:rPr lang="en-GB" sz="2400" dirty="0" smtClean="0">
                <a:latin typeface="Twinkl Cursive Looped" panose="02000000000000000000" pitchFamily="2" charset="0"/>
              </a:rPr>
              <a:t>school.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winkl Cursive Looped" panose="02000000000000000000" pitchFamily="2" charset="0"/>
              </a:rPr>
              <a:t>Make </a:t>
            </a:r>
            <a:r>
              <a:rPr lang="en-GB" sz="2400" dirty="0">
                <a:latin typeface="Twinkl Cursive Looped" panose="02000000000000000000" pitchFamily="2" charset="0"/>
              </a:rPr>
              <a:t>sure your child </a:t>
            </a:r>
            <a:r>
              <a:rPr lang="en-GB" sz="2400" dirty="0" smtClean="0">
                <a:latin typeface="Twinkl Cursive Looped" panose="02000000000000000000" pitchFamily="2" charset="0"/>
              </a:rPr>
              <a:t>has plenty </a:t>
            </a:r>
            <a:r>
              <a:rPr lang="en-GB" sz="2400" dirty="0">
                <a:latin typeface="Twinkl Cursive Looped" panose="02000000000000000000" pitchFamily="2" charset="0"/>
              </a:rPr>
              <a:t>sleep and </a:t>
            </a:r>
            <a:r>
              <a:rPr lang="en-GB" sz="2400" dirty="0" smtClean="0">
                <a:latin typeface="Twinkl Cursive Looped" panose="02000000000000000000" pitchFamily="2" charset="0"/>
              </a:rPr>
              <a:t>a healthy </a:t>
            </a:r>
            <a:r>
              <a:rPr lang="en-GB" sz="2400" dirty="0">
                <a:latin typeface="Twinkl Cursive Looped" panose="02000000000000000000" pitchFamily="2" charset="0"/>
              </a:rPr>
              <a:t>breakfast </a:t>
            </a:r>
            <a:r>
              <a:rPr lang="en-GB" sz="2400" dirty="0" smtClean="0">
                <a:latin typeface="Twinkl Cursive Looped" panose="02000000000000000000" pitchFamily="2" charset="0"/>
              </a:rPr>
              <a:t>each morning. </a:t>
            </a:r>
            <a:endParaRPr lang="en-GB" sz="2400" dirty="0">
              <a:latin typeface="Twinkl Cursive Loop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FFFFFF"/>
              </a:solidFill>
              <a:latin typeface="Twinkl Cursive Looped" panose="02000000000000000000" pitchFamily="2" charset="0"/>
            </a:endParaRPr>
          </a:p>
          <a:p>
            <a:endParaRPr lang="en-GB" sz="2400" dirty="0">
              <a:solidFill>
                <a:srgbClr val="FFFFFF"/>
              </a:solidFill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398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9087" y="109369"/>
            <a:ext cx="54248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b="1" u="sng" dirty="0" smtClean="0">
                <a:latin typeface="Twinkl Cursive Looped" panose="02000000000000000000" pitchFamily="2" charset="0"/>
              </a:rPr>
              <a:t>Robinwood</a:t>
            </a:r>
            <a:endParaRPr lang="en-GB" sz="8000" b="1" u="sng" dirty="0">
              <a:latin typeface="Twinkl Cursive Looped" panose="02000000000000000000" pitchFamily="2" charset="0"/>
            </a:endParaRPr>
          </a:p>
        </p:txBody>
      </p:sp>
      <p:pic>
        <p:nvPicPr>
          <p:cNvPr id="5" name="Picture 16" descr="Image result for robin wood activity cen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460" y="1430263"/>
            <a:ext cx="40894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Image result for robin wood activity cent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06" y="3583423"/>
            <a:ext cx="3167062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Image result for robin wood activity cent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010" y="3536592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Image result for robin wood activity cent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628" y="3583423"/>
            <a:ext cx="249872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21306" y="2028105"/>
            <a:ext cx="5793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winkl Cursive Looped" panose="02000000000000000000" pitchFamily="2" charset="0"/>
              </a:rPr>
              <a:t>W</a:t>
            </a:r>
            <a:r>
              <a:rPr lang="en-GB" sz="2400" dirty="0" smtClean="0">
                <a:latin typeface="Twinkl Cursive Looped" panose="02000000000000000000" pitchFamily="2" charset="0"/>
              </a:rPr>
              <a:t>ednesday 10</a:t>
            </a:r>
            <a:r>
              <a:rPr lang="en-GB" sz="2400" baseline="30000" dirty="0" smtClean="0">
                <a:latin typeface="Twinkl Cursive Looped" panose="02000000000000000000" pitchFamily="2" charset="0"/>
              </a:rPr>
              <a:t>h</a:t>
            </a:r>
            <a:r>
              <a:rPr lang="en-GB" sz="2400" dirty="0" smtClean="0">
                <a:latin typeface="Twinkl Cursive Looped" panose="02000000000000000000" pitchFamily="2" charset="0"/>
              </a:rPr>
              <a:t> June – Friday 12</a:t>
            </a:r>
            <a:r>
              <a:rPr lang="en-GB" sz="2400" baseline="30000" dirty="0" smtClean="0">
                <a:latin typeface="Twinkl Cursive Looped" panose="02000000000000000000" pitchFamily="2" charset="0"/>
              </a:rPr>
              <a:t>th</a:t>
            </a:r>
            <a:r>
              <a:rPr lang="en-GB" sz="2400" dirty="0" smtClean="0">
                <a:latin typeface="Twinkl Cursive Looped" panose="02000000000000000000" pitchFamily="2" charset="0"/>
              </a:rPr>
              <a:t> 2019 </a:t>
            </a:r>
            <a:endParaRPr lang="en-GB" sz="2400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3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u="sng" dirty="0" smtClean="0">
                <a:latin typeface="Twinkl Cursive Looped" panose="02000000000000000000" pitchFamily="2" charset="0"/>
              </a:rPr>
              <a:t>Dobroyd Castle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846138"/>
            <a:ext cx="4572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400" dirty="0">
                <a:latin typeface="Twinkl Cursive Looped" panose="02000000000000000000" pitchFamily="2" charset="0"/>
              </a:rPr>
              <a:t>Dobroyd Castle is set high up on the Todmorden moors enjoying some fantastic views of the surrounding area. It is a historic, grade two </a:t>
            </a:r>
            <a:r>
              <a:rPr lang="en-GB" sz="2400" dirty="0" smtClean="0">
                <a:latin typeface="Twinkl Cursive Looped" panose="02000000000000000000" pitchFamily="2" charset="0"/>
              </a:rPr>
              <a:t>listed </a:t>
            </a:r>
            <a:r>
              <a:rPr lang="en-GB" sz="2400" dirty="0">
                <a:latin typeface="Twinkl Cursive Looped" panose="02000000000000000000" pitchFamily="2" charset="0"/>
              </a:rPr>
              <a:t>building, with wonderful architecture including a </a:t>
            </a:r>
            <a:r>
              <a:rPr lang="en-GB" sz="2400" dirty="0" smtClean="0">
                <a:latin typeface="Twinkl Cursive Looped" panose="02000000000000000000" pitchFamily="2" charset="0"/>
              </a:rPr>
              <a:t>breath taking </a:t>
            </a:r>
            <a:r>
              <a:rPr lang="en-GB" sz="2400" dirty="0">
                <a:latin typeface="Twinkl Cursive Looped" panose="02000000000000000000" pitchFamily="2" charset="0"/>
              </a:rPr>
              <a:t>main entrance hall. The 17 acres of grounds, which accommodate Robinwood </a:t>
            </a:r>
            <a:r>
              <a:rPr lang="en-GB" sz="2400" dirty="0" smtClean="0">
                <a:latin typeface="Twinkl Cursive Looped" panose="02000000000000000000" pitchFamily="2" charset="0"/>
              </a:rPr>
              <a:t>are full of adventure </a:t>
            </a:r>
            <a:r>
              <a:rPr lang="en-GB" sz="2400" dirty="0">
                <a:latin typeface="Twinkl Cursive Looped" panose="02000000000000000000" pitchFamily="2" charset="0"/>
              </a:rPr>
              <a:t>and teamwork </a:t>
            </a:r>
            <a:r>
              <a:rPr lang="en-GB" sz="2400" dirty="0" smtClean="0">
                <a:latin typeface="Twinkl Cursive Looped" panose="02000000000000000000" pitchFamily="2" charset="0"/>
              </a:rPr>
              <a:t>activities. They are also home </a:t>
            </a:r>
            <a:r>
              <a:rPr lang="en-GB" sz="2400" dirty="0">
                <a:latin typeface="Twinkl Cursive Looped" panose="02000000000000000000" pitchFamily="2" charset="0"/>
              </a:rPr>
              <a:t>for a wide range of wildlife including deer, rabbits and many more.</a:t>
            </a:r>
          </a:p>
        </p:txBody>
      </p:sp>
      <p:pic>
        <p:nvPicPr>
          <p:cNvPr id="6" name="Picture 16" descr="Image result for robin wood activity cen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297" y="2198474"/>
            <a:ext cx="5920504" cy="239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484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434" y="376519"/>
            <a:ext cx="6325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u="sng" dirty="0" smtClean="0">
                <a:latin typeface="Twinkl Cursive Looped" panose="02000000000000000000" pitchFamily="2" charset="0"/>
              </a:rPr>
              <a:t>Year 6 expectations</a:t>
            </a:r>
            <a:endParaRPr lang="en-GB" sz="5400" b="1" u="sng" dirty="0">
              <a:latin typeface="Twinkl Cursive Loop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544" y="1512705"/>
            <a:ext cx="1134154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Twinkl Cursive Looped" panose="02000000000000000000" pitchFamily="2" charset="0"/>
              </a:rPr>
              <a:t>Homework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dirty="0" smtClean="0">
                <a:latin typeface="Twinkl Cursive Looped" panose="02000000000000000000" pitchFamily="2" charset="0"/>
              </a:rPr>
              <a:t>Set on a Friday, due on a Wednesday.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dirty="0" smtClean="0">
                <a:latin typeface="Twinkl Cursive Looped" panose="02000000000000000000" pitchFamily="2" charset="0"/>
              </a:rPr>
              <a:t>Revision tool covering Maths, Writing, Reading and SPaG.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dirty="0" smtClean="0">
                <a:latin typeface="Twinkl Cursive Looped" panose="02000000000000000000" pitchFamily="2" charset="0"/>
              </a:rPr>
              <a:t>If homework is not completed, the </a:t>
            </a:r>
            <a:br>
              <a:rPr lang="en-GB" sz="4400" dirty="0" smtClean="0">
                <a:latin typeface="Twinkl Cursive Looped" panose="02000000000000000000" pitchFamily="2" charset="0"/>
              </a:rPr>
            </a:br>
            <a:r>
              <a:rPr lang="en-GB" sz="4400" dirty="0" smtClean="0">
                <a:latin typeface="Twinkl Cursive Looped" panose="02000000000000000000" pitchFamily="2" charset="0"/>
              </a:rPr>
              <a:t>expectation is that the child will complete it in their own time.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4800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99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15008" y="499925"/>
            <a:ext cx="11072191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800" b="1" u="sng" dirty="0" smtClean="0">
                <a:latin typeface="Twinkl Cursive Looped" panose="02000000000000000000" pitchFamily="2" charset="0"/>
              </a:rPr>
              <a:t>What will the children </a:t>
            </a:r>
            <a:br>
              <a:rPr lang="en-GB" sz="4800" b="1" u="sng" dirty="0" smtClean="0">
                <a:latin typeface="Twinkl Cursive Looped" panose="02000000000000000000" pitchFamily="2" charset="0"/>
              </a:rPr>
            </a:br>
            <a:r>
              <a:rPr lang="en-GB" sz="4800" b="1" u="sng" dirty="0" smtClean="0">
                <a:latin typeface="Twinkl Cursive Looped" panose="02000000000000000000" pitchFamily="2" charset="0"/>
              </a:rPr>
              <a:t>be doing</a:t>
            </a:r>
            <a:r>
              <a:rPr lang="en-GB" sz="4800" dirty="0" smtClean="0">
                <a:latin typeface="Twinkl Cursive Looped" panose="02000000000000000000" pitchFamily="2" charset="0"/>
              </a:rPr>
              <a:t>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73553" y="2039434"/>
            <a:ext cx="11008164" cy="452596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Wide variety of activities which will encourage team work  and social skills.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Opportunity to try activities they have never done before  and to challenge themselves.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Personal challenges.</a:t>
            </a:r>
          </a:p>
        </p:txBody>
      </p:sp>
    </p:spTree>
    <p:extLst>
      <p:ext uri="{BB962C8B-B14F-4D97-AF65-F5344CB8AC3E}">
        <p14:creationId xmlns:p14="http://schemas.microsoft.com/office/powerpoint/2010/main" val="2136732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414170" y="3138543"/>
            <a:ext cx="8229600" cy="452596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Zip wire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‘Piranha Pool’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Caving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Canoeing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Raft building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11490" y="3462996"/>
            <a:ext cx="3593209" cy="26838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70" y="255626"/>
            <a:ext cx="3552016" cy="26530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043" y="270935"/>
            <a:ext cx="3552017" cy="2653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28884" y="3489741"/>
            <a:ext cx="3562590" cy="26609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940" y="255625"/>
            <a:ext cx="3552018" cy="26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54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374154" y="1531088"/>
            <a:ext cx="8229600" cy="452596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Dungeon of Doom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Climbing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A</a:t>
            </a:r>
            <a:r>
              <a:rPr lang="en-GB" sz="32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rchery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Crate challenge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Knights Quest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Trapeze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6" y="198783"/>
            <a:ext cx="3976871" cy="29703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284" y="198783"/>
            <a:ext cx="3976870" cy="29703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5125" y="3683913"/>
            <a:ext cx="3340286" cy="24949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7593" y="3683914"/>
            <a:ext cx="3340286" cy="24949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94" y="3487782"/>
            <a:ext cx="2882110" cy="28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009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32991" y="457200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5400" b="1" u="sng" dirty="0" smtClean="0">
                <a:latin typeface="Twinkl Cursive Looped" panose="02000000000000000000" pitchFamily="2" charset="0"/>
              </a:rPr>
              <a:t>Dobroyd Castle Staff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11133786" cy="452596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All activities are run by the staff at Dobroyd Castle.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They are all fully qualified in delivering the activities in as safe a way as possible.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Risk Assessments are carried out by school staff as well as site staff.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All Robin Wood staff are first aid trained.</a:t>
            </a:r>
          </a:p>
        </p:txBody>
      </p:sp>
    </p:spTree>
    <p:extLst>
      <p:ext uri="{BB962C8B-B14F-4D97-AF65-F5344CB8AC3E}">
        <p14:creationId xmlns:p14="http://schemas.microsoft.com/office/powerpoint/2010/main" val="10361712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72748" y="261386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400" b="1" u="sng" dirty="0" smtClean="0">
                <a:latin typeface="Twinkl Cursive Looped" panose="02000000000000000000" pitchFamily="2" charset="0"/>
              </a:rPr>
              <a:t>Robin Wood Will Provide: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3947" y="1123122"/>
            <a:ext cx="11562523" cy="452596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There is no need to go out and buy anything special for a trip to Robinwood, all specialist equipment is provided. The children will need: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 heavy duty waterproof cagoules,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 heavy duty waterproof over trousers,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 warm fibre pile tops,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warm fibre pile mittens</a:t>
            </a:r>
            <a:r>
              <a:rPr lang="en-GB" sz="2800" dirty="0">
                <a:solidFill>
                  <a:schemeClr val="tx1"/>
                </a:solidFill>
                <a:latin typeface="Twinkl Cursive Looped" panose="02000000000000000000" pitchFamily="2" charset="0"/>
              </a:rPr>
              <a:t>,</a:t>
            </a:r>
            <a:endParaRPr lang="en-GB" sz="2800" dirty="0" smtClean="0">
              <a:solidFill>
                <a:schemeClr val="tx1"/>
              </a:solidFill>
              <a:latin typeface="Twinkl Cursive Looped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heavy duty wellies,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footwear for water-sports activities,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full sets of clothing for the piranha pool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additional towels</a:t>
            </a:r>
          </a:p>
        </p:txBody>
      </p:sp>
    </p:spTree>
    <p:extLst>
      <p:ext uri="{BB962C8B-B14F-4D97-AF65-F5344CB8AC3E}">
        <p14:creationId xmlns:p14="http://schemas.microsoft.com/office/powerpoint/2010/main" val="1299263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0919" y="921217"/>
            <a:ext cx="1054808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b="1" u="sng" dirty="0" smtClean="0">
                <a:latin typeface="Twinkl Cursive Looped" panose="02000000000000000000" pitchFamily="2" charset="0"/>
              </a:rPr>
              <a:t>Transition to Secondary </a:t>
            </a:r>
          </a:p>
          <a:p>
            <a:pPr algn="ctr"/>
            <a:r>
              <a:rPr lang="en-GB" sz="7200" b="1" u="sng" dirty="0" smtClean="0">
                <a:latin typeface="Twinkl Cursive Looped" panose="02000000000000000000" pitchFamily="2" charset="0"/>
              </a:rPr>
              <a:t>School</a:t>
            </a:r>
          </a:p>
        </p:txBody>
      </p:sp>
      <p:sp>
        <p:nvSpPr>
          <p:cNvPr id="6" name="Rectangle 5"/>
          <p:cNvSpPr/>
          <p:nvPr/>
        </p:nvSpPr>
        <p:spPr>
          <a:xfrm>
            <a:off x="528649" y="3229541"/>
            <a:ext cx="2743200" cy="207742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>
              <a:solidFill>
                <a:schemeClr val="accent1">
                  <a:lumMod val="75000"/>
                </a:schemeClr>
              </a:solidFill>
              <a:latin typeface="Twinkl Cursive Looped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Twinkl Cursive Looped" panose="02000000000000000000" pitchFamily="2" charset="0"/>
              </a:rPr>
              <a:t>Growing up is hard to do – friendships and relationships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accent1">
                  <a:lumMod val="75000"/>
                </a:schemeClr>
              </a:solidFill>
              <a:latin typeface="Twinkl Cursive Loope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3359" y="3794622"/>
            <a:ext cx="2743201" cy="20774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Twinkl Cursive Looped" panose="02000000000000000000" pitchFamily="2" charset="0"/>
              </a:rPr>
              <a:t>When and how does transition happen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Twinkl Cursive Looped" panose="02000000000000000000" pitchFamily="2" charset="0"/>
              </a:rPr>
              <a:t>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1">
                  <a:lumMod val="75000"/>
                </a:schemeClr>
              </a:solidFill>
              <a:latin typeface="Twinkl Cursive Looped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52038" y="3229542"/>
            <a:ext cx="2744240" cy="207742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bg1"/>
                </a:solidFill>
                <a:latin typeface="Twinkl Cursive Looped" panose="02000000000000000000" pitchFamily="2" charset="0"/>
              </a:rPr>
              <a:t>Who is there to help?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1">
                  <a:lumMod val="75000"/>
                </a:schemeClr>
              </a:solidFill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181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2735" y="249500"/>
            <a:ext cx="43156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6000" b="1" u="sng" dirty="0" smtClean="0">
                <a:latin typeface="Twinkl Cursive Looped" panose="02000000000000000000" pitchFamily="2" charset="0"/>
              </a:rPr>
              <a:t>Growing up</a:t>
            </a:r>
            <a:endParaRPr lang="en-GB" sz="6000" b="1" u="sng" dirty="0">
              <a:latin typeface="Twinkl Cursive Looped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96061" y="1368838"/>
            <a:ext cx="11562523" cy="354740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Transition to secondary school can be a worrying time for children: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They are moving away from their safety net at Primary School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They may be moving to a school different to all of their friends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Secondary schools are much bigger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Children will have a different teacher for each subject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Children are required to become more independent.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600" dirty="0" smtClean="0">
              <a:solidFill>
                <a:schemeClr val="tx1"/>
              </a:solidFill>
              <a:latin typeface="Twinkl Cursive Looped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5458" y="5003658"/>
            <a:ext cx="97033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Twinkl Cursive Looped" panose="02000000000000000000" pitchFamily="2" charset="0"/>
              </a:rPr>
              <a:t>Don’t worry - most children cope with these and feel accustomed to the changes by the end of the first couple of weeks</a:t>
            </a:r>
            <a:r>
              <a:rPr lang="en-GB" sz="3200" dirty="0"/>
              <a:t>.</a:t>
            </a:r>
            <a:endParaRPr lang="en-GB" sz="3200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9972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990" y="923329"/>
            <a:ext cx="12024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u="sng" dirty="0">
                <a:latin typeface="Twinkl Cursive Looped" panose="02000000000000000000" pitchFamily="2" charset="0"/>
              </a:rPr>
              <a:t>When and how </a:t>
            </a:r>
            <a:r>
              <a:rPr lang="en-GB" sz="4800" b="1" u="sng" dirty="0" smtClean="0">
                <a:latin typeface="Twinkl Cursive Looped" panose="02000000000000000000" pitchFamily="2" charset="0"/>
              </a:rPr>
              <a:t>does transition </a:t>
            </a:r>
            <a:r>
              <a:rPr lang="en-GB" sz="4800" b="1" u="sng" dirty="0">
                <a:latin typeface="Twinkl Cursive Looped" panose="02000000000000000000" pitchFamily="2" charset="0"/>
              </a:rPr>
              <a:t>happen?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98451" y="1754326"/>
            <a:ext cx="11562523" cy="452596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On Friday 1</a:t>
            </a:r>
            <a:r>
              <a:rPr lang="en-GB" sz="2400" baseline="300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st</a:t>
            </a:r>
            <a:r>
              <a:rPr lang="en-GB" sz="24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 March families will find out which secondary school their child has been offered a place at</a:t>
            </a:r>
            <a:r>
              <a:rPr lang="en-GB" sz="2400" dirty="0">
                <a:solidFill>
                  <a:schemeClr val="tx1"/>
                </a:solidFill>
                <a:latin typeface="Twinkl Cursive Looped" panose="02000000000000000000" pitchFamily="2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– you will need to accept this or appeal if unhappy with the allocation offer.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Once the children have taken their SATs in May, members of staff from secondary schools will begin to come to Blakehill to meet the children prior to their transition day.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Wednesday 1</a:t>
            </a:r>
            <a:r>
              <a:rPr lang="en-GB" sz="2400" baseline="300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st</a:t>
            </a:r>
            <a:r>
              <a:rPr lang="en-GB" sz="24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 July all children attending secondary schools in Bradford have their transition day.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Children who we feel need extra support during transition will have additional sessions at their school before and after this date. </a:t>
            </a:r>
          </a:p>
        </p:txBody>
      </p:sp>
    </p:spTree>
    <p:extLst>
      <p:ext uri="{BB962C8B-B14F-4D97-AF65-F5344CB8AC3E}">
        <p14:creationId xmlns:p14="http://schemas.microsoft.com/office/powerpoint/2010/main" val="2607857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8170" y="131165"/>
            <a:ext cx="75841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6000" b="1" u="sng" dirty="0">
                <a:latin typeface="Twinkl Cursive Looped" panose="02000000000000000000" pitchFamily="2" charset="0"/>
              </a:rPr>
              <a:t>Who is there to help?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1515" y="1146828"/>
            <a:ext cx="11562523" cy="452596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Within school, Mrs Armitage and Mrs Feather co-ordinates the transition process; liaising with schools and supporting children.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Both Mrs Feather and Mrs Armitage will attend the extra transition sessions with children.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Secondary schools will run a parents evening around the time of transition where key information will be shared.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During our curriculum time after the SATs, we will ensure time is dedicated to preparing the children for their transition to secondary school. </a:t>
            </a:r>
          </a:p>
        </p:txBody>
      </p:sp>
    </p:spTree>
    <p:extLst>
      <p:ext uri="{BB962C8B-B14F-4D97-AF65-F5344CB8AC3E}">
        <p14:creationId xmlns:p14="http://schemas.microsoft.com/office/powerpoint/2010/main" val="3837239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4674" y="1643270"/>
            <a:ext cx="103152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latin typeface="Twinkl Cursive Looped" panose="02000000000000000000" pitchFamily="2" charset="0"/>
              </a:rPr>
              <a:t>Thank you for listening.</a:t>
            </a:r>
          </a:p>
          <a:p>
            <a:pPr algn="ctr"/>
            <a:endParaRPr lang="en-GB" sz="7200" dirty="0">
              <a:latin typeface="Twinkl Cursive Looped" panose="02000000000000000000" pitchFamily="2" charset="0"/>
            </a:endParaRPr>
          </a:p>
          <a:p>
            <a:pPr algn="ctr"/>
            <a:r>
              <a:rPr lang="en-GB" sz="7200" dirty="0" smtClean="0">
                <a:latin typeface="Twinkl Cursive Looped" panose="02000000000000000000" pitchFamily="2" charset="0"/>
              </a:rPr>
              <a:t>Questions?</a:t>
            </a:r>
            <a:endParaRPr lang="en-GB" sz="7200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68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434" y="376519"/>
            <a:ext cx="6325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u="sng" dirty="0" smtClean="0">
                <a:latin typeface="Twinkl Cursive Looped" panose="02000000000000000000" pitchFamily="2" charset="0"/>
              </a:rPr>
              <a:t>Year 6 expectations</a:t>
            </a:r>
            <a:endParaRPr lang="en-GB" sz="5400" b="1" u="sng" dirty="0">
              <a:latin typeface="Twinkl Cursive Loop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544" y="1512705"/>
            <a:ext cx="113631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Twinkl Cursive Looped" panose="02000000000000000000" pitchFamily="2" charset="0"/>
              </a:rPr>
              <a:t>Home reading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Twinkl Cursive Looped" panose="02000000000000000000" pitchFamily="2" charset="0"/>
              </a:rPr>
              <a:t>3 x a week, recorded in their home reading record.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Twinkl Cursive Looped" panose="02000000000000000000" pitchFamily="2" charset="0"/>
              </a:rPr>
              <a:t>To build reading stamina, introduction to new vocabulary and develop comprehension skills.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Twinkl Cursive Looped" panose="02000000000000000000" pitchFamily="2" charset="0"/>
              </a:rPr>
              <a:t>Evidence connecting good readers and good writers.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Twinkl Cursive Looped" panose="02000000000000000000" pitchFamily="2" charset="0"/>
              </a:rPr>
              <a:t>If home reading is not completed, the children will</a:t>
            </a:r>
            <a:br>
              <a:rPr lang="en-GB" sz="3600" dirty="0" smtClean="0">
                <a:latin typeface="Twinkl Cursive Looped" panose="02000000000000000000" pitchFamily="2" charset="0"/>
              </a:rPr>
            </a:br>
            <a:r>
              <a:rPr lang="en-GB" sz="3600" dirty="0" smtClean="0">
                <a:latin typeface="Twinkl Cursive Looped" panose="02000000000000000000" pitchFamily="2" charset="0"/>
              </a:rPr>
              <a:t>be given the opportunity to read in their own time. </a:t>
            </a:r>
            <a:endParaRPr lang="en-GB" sz="3600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76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434" y="376519"/>
            <a:ext cx="6325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u="sng" dirty="0" smtClean="0">
                <a:latin typeface="Twinkl Cursive Looped" panose="02000000000000000000" pitchFamily="2" charset="0"/>
              </a:rPr>
              <a:t>Year 6 expectations</a:t>
            </a:r>
            <a:endParaRPr lang="en-GB" sz="5400" b="1" u="sng" dirty="0">
              <a:latin typeface="Twinkl Cursive Loop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544" y="1512705"/>
            <a:ext cx="113631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Twinkl Cursive Looped" panose="02000000000000000000" pitchFamily="2" charset="0"/>
              </a:rPr>
              <a:t>Uniform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winkl Cursive Looped" panose="02000000000000000000" pitchFamily="2" charset="0"/>
              </a:rPr>
              <a:t>White </a:t>
            </a:r>
            <a:r>
              <a:rPr lang="en-GB" sz="2800" dirty="0">
                <a:latin typeface="Twinkl Cursive Looped" panose="02000000000000000000" pitchFamily="2" charset="0"/>
              </a:rPr>
              <a:t>or sky blue polo </a:t>
            </a:r>
            <a:r>
              <a:rPr lang="en-GB" sz="2800" dirty="0" smtClean="0">
                <a:latin typeface="Twinkl Cursive Looped" panose="02000000000000000000" pitchFamily="2" charset="0"/>
              </a:rPr>
              <a:t>shirt.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winkl Cursive Looped" panose="02000000000000000000" pitchFamily="2" charset="0"/>
              </a:rPr>
              <a:t>Black / grey trousers /skirt or blue </a:t>
            </a:r>
            <a:r>
              <a:rPr lang="en-GB" sz="2800" dirty="0">
                <a:latin typeface="Twinkl Cursive Looped" panose="02000000000000000000" pitchFamily="2" charset="0"/>
              </a:rPr>
              <a:t>and white checked school </a:t>
            </a:r>
            <a:r>
              <a:rPr lang="en-GB" sz="2800" dirty="0" smtClean="0">
                <a:latin typeface="Twinkl Cursive Looped" panose="02000000000000000000" pitchFamily="2" charset="0"/>
              </a:rPr>
              <a:t>dress.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winkl Cursive Looped" panose="02000000000000000000" pitchFamily="2" charset="0"/>
              </a:rPr>
              <a:t>Black / white </a:t>
            </a:r>
            <a:r>
              <a:rPr lang="en-GB" sz="2800" dirty="0">
                <a:latin typeface="Twinkl Cursive Looped" panose="02000000000000000000" pitchFamily="2" charset="0"/>
              </a:rPr>
              <a:t>socks or black </a:t>
            </a:r>
            <a:r>
              <a:rPr lang="en-GB" sz="2800" dirty="0" smtClean="0">
                <a:latin typeface="Twinkl Cursive Looped" panose="02000000000000000000" pitchFamily="2" charset="0"/>
              </a:rPr>
              <a:t>tights.</a:t>
            </a:r>
            <a:r>
              <a:rPr lang="en-GB" sz="2800" dirty="0">
                <a:latin typeface="Twinkl Cursive Looped" panose="02000000000000000000" pitchFamily="2" charset="0"/>
              </a:rPr>
              <a:t>   </a:t>
            </a:r>
            <a:endParaRPr lang="en-GB" sz="2800" dirty="0" smtClean="0">
              <a:latin typeface="Twinkl Cursive Loop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winkl Cursive Looped" panose="02000000000000000000" pitchFamily="2" charset="0"/>
              </a:rPr>
              <a:t>Black </a:t>
            </a:r>
            <a:r>
              <a:rPr lang="en-GB" sz="2800" dirty="0">
                <a:latin typeface="Twinkl Cursive Looped" panose="02000000000000000000" pitchFamily="2" charset="0"/>
              </a:rPr>
              <a:t>shoes - not trainers or high heels </a:t>
            </a:r>
            <a:r>
              <a:rPr lang="en-GB" sz="2800" dirty="0" smtClean="0">
                <a:latin typeface="Twinkl Cursive Looped" panose="02000000000000000000" pitchFamily="2" charset="0"/>
              </a:rPr>
              <a:t>(boots </a:t>
            </a:r>
            <a:r>
              <a:rPr lang="en-GB" sz="2800" dirty="0">
                <a:latin typeface="Twinkl Cursive Looped" panose="02000000000000000000" pitchFamily="2" charset="0"/>
              </a:rPr>
              <a:t>can be worn for outside but </a:t>
            </a:r>
            <a:r>
              <a:rPr lang="en-GB" sz="2800" dirty="0" smtClean="0">
                <a:latin typeface="Twinkl Cursive Looped" panose="02000000000000000000" pitchFamily="2" charset="0"/>
              </a:rPr>
              <a:t>shoes /</a:t>
            </a:r>
            <a:r>
              <a:rPr lang="en-GB" sz="2800" dirty="0">
                <a:latin typeface="Twinkl Cursive Looped" panose="02000000000000000000" pitchFamily="2" charset="0"/>
              </a:rPr>
              <a:t>pumps worn in </a:t>
            </a:r>
            <a:r>
              <a:rPr lang="en-GB" sz="2800" dirty="0" smtClean="0">
                <a:latin typeface="Twinkl Cursive Looped" panose="02000000000000000000" pitchFamily="2" charset="0"/>
              </a:rPr>
              <a:t>school.</a:t>
            </a:r>
            <a:r>
              <a:rPr lang="en-GB" sz="2800" dirty="0">
                <a:latin typeface="Twinkl Cursive Looped" panose="02000000000000000000" pitchFamily="2" charset="0"/>
              </a:rPr>
              <a:t> </a:t>
            </a:r>
            <a:r>
              <a:rPr lang="en-GB" sz="2800" dirty="0" smtClean="0">
                <a:latin typeface="Twinkl Cursive Looped" panose="02000000000000000000" pitchFamily="2" charset="0"/>
              </a:rPr>
              <a:t>Trainers </a:t>
            </a:r>
            <a:r>
              <a:rPr lang="en-GB" sz="2800" dirty="0">
                <a:latin typeface="Twinkl Cursive Looped" panose="02000000000000000000" pitchFamily="2" charset="0"/>
              </a:rPr>
              <a:t>can be worn only for break times and </a:t>
            </a:r>
            <a:r>
              <a:rPr lang="en-GB" sz="2800" dirty="0" smtClean="0">
                <a:latin typeface="Twinkl Cursive Looped" panose="02000000000000000000" pitchFamily="2" charset="0"/>
              </a:rPr>
              <a:t>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winkl Cursive Looped" panose="02000000000000000000" pitchFamily="2" charset="0"/>
              </a:rPr>
              <a:t>Navy </a:t>
            </a:r>
            <a:r>
              <a:rPr lang="en-GB" sz="2800" dirty="0">
                <a:latin typeface="Twinkl Cursive Looped" panose="02000000000000000000" pitchFamily="2" charset="0"/>
              </a:rPr>
              <a:t>blue </a:t>
            </a:r>
            <a:r>
              <a:rPr lang="en-GB" sz="2800" dirty="0" smtClean="0">
                <a:latin typeface="Twinkl Cursive Looped" panose="02000000000000000000" pitchFamily="2" charset="0"/>
              </a:rPr>
              <a:t>sweatshirt /cardigan.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latin typeface="Twinkl Cursive Loop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Twinkl Cursive Looped" panose="02000000000000000000" pitchFamily="2" charset="0"/>
              </a:rPr>
              <a:t>In </a:t>
            </a:r>
            <a:r>
              <a:rPr lang="en-GB" sz="2800" dirty="0" smtClean="0">
                <a:latin typeface="Twinkl Cursive Looped" panose="02000000000000000000" pitchFamily="2" charset="0"/>
              </a:rPr>
              <a:t>this, </a:t>
            </a:r>
            <a:r>
              <a:rPr lang="en-GB" sz="2800" dirty="0">
                <a:latin typeface="Twinkl Cursive Looped" panose="02000000000000000000" pitchFamily="2" charset="0"/>
              </a:rPr>
              <a:t>we are reflecting the policies of local Secondary Schools.</a:t>
            </a:r>
            <a:endParaRPr lang="en-GB" sz="4000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71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434" y="376519"/>
            <a:ext cx="6325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Looped" panose="02000000000000000000" pitchFamily="2" charset="0"/>
              </a:rPr>
              <a:t>Year 6 expectations</a:t>
            </a:r>
            <a:endParaRPr lang="en-GB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inkl Cursive Loop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544" y="1512705"/>
            <a:ext cx="113631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winkl Cursive Looped" panose="02000000000000000000" pitchFamily="2" charset="0"/>
              </a:rPr>
              <a:t>Behaviour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Twinkl Cursive Looped" panose="02000000000000000000" pitchFamily="2" charset="0"/>
              </a:rPr>
              <a:t>High expectations of behaviour.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Twinkl Cursive Looped" panose="02000000000000000000" pitchFamily="2" charset="0"/>
              </a:rPr>
              <a:t>Setting the standard, acting as role models to the rest of the school.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Twinkl Cursive Looped" panose="02000000000000000000" pitchFamily="2" charset="0"/>
              </a:rPr>
              <a:t>Children will be praised / rewarded for behaviour that is in line with our expectations.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Twinkl Cursive Looped" panose="02000000000000000000" pitchFamily="2" charset="0"/>
              </a:rPr>
              <a:t>They will also be taught that there are consequences for their actions. This will prepare them for Secondary School and later life.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Twinkl Cursive Looped" panose="02000000000000000000" pitchFamily="2" charset="0"/>
              </a:rPr>
              <a:t>Respectful, courteous, kind and trying their best.  </a:t>
            </a:r>
          </a:p>
        </p:txBody>
      </p:sp>
    </p:spTree>
    <p:extLst>
      <p:ext uri="{BB962C8B-B14F-4D97-AF65-F5344CB8AC3E}">
        <p14:creationId xmlns:p14="http://schemas.microsoft.com/office/powerpoint/2010/main" val="1015879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434" y="376519"/>
            <a:ext cx="6325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u="sng" dirty="0" smtClean="0">
                <a:latin typeface="Twinkl Cursive Looped" panose="02000000000000000000" pitchFamily="2" charset="0"/>
              </a:rPr>
              <a:t>Year 6 expectations</a:t>
            </a:r>
            <a:endParaRPr lang="en-GB" sz="5400" b="1" u="sng" dirty="0">
              <a:latin typeface="Twinkl Cursive Loop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544" y="1512705"/>
            <a:ext cx="113631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winkl Cursive Looped" panose="02000000000000000000" pitchFamily="2" charset="0"/>
              </a:rPr>
              <a:t>Attendance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Twinkl Cursive Looped" panose="02000000000000000000" pitchFamily="2" charset="0"/>
              </a:rPr>
              <a:t>It is important that pupils attend school regularly.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Twinkl Cursive Looped" panose="02000000000000000000" pitchFamily="2" charset="0"/>
              </a:rPr>
              <a:t>Due to the depth of learning in Year 6, any absences will result in your child missing key aspects of the curriculum.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Twinkl Cursive Looped" panose="02000000000000000000" pitchFamily="2" charset="0"/>
              </a:rPr>
              <a:t>If there are issues, please come and speak to a member of the Year 6 team.  </a:t>
            </a:r>
          </a:p>
        </p:txBody>
      </p:sp>
    </p:spTree>
    <p:extLst>
      <p:ext uri="{BB962C8B-B14F-4D97-AF65-F5344CB8AC3E}">
        <p14:creationId xmlns:p14="http://schemas.microsoft.com/office/powerpoint/2010/main" val="2855500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7302" y="-105783"/>
            <a:ext cx="45159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b="1" u="sng" dirty="0" smtClean="0">
                <a:latin typeface="Twinkl Cursive Looped" panose="02000000000000000000" pitchFamily="2" charset="0"/>
              </a:rPr>
              <a:t>Changes</a:t>
            </a:r>
            <a:r>
              <a:rPr lang="en-GB" sz="8000" dirty="0" smtClean="0">
                <a:latin typeface="Twinkl Cursive Looped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2057" y="1075988"/>
            <a:ext cx="1168647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winkl Cursive Looped" panose="02000000000000000000" pitchFamily="2" charset="0"/>
              </a:rPr>
              <a:t>All children have a puberty talk in Year 6 which tops up the </a:t>
            </a:r>
            <a:r>
              <a:rPr lang="en-GB" sz="2400" dirty="0">
                <a:latin typeface="Twinkl Cursive Looped" panose="02000000000000000000" pitchFamily="2" charset="0"/>
              </a:rPr>
              <a:t>introduction </a:t>
            </a:r>
            <a:r>
              <a:rPr lang="en-GB" sz="2400" dirty="0" smtClean="0">
                <a:latin typeface="Twinkl Cursive Looped" panose="02000000000000000000" pitchFamily="2" charset="0"/>
              </a:rPr>
              <a:t>given to them from the puberty talk in Year 5.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latin typeface="Twinkl Cursive Looped" panose="02000000000000000000" pitchFamily="2" charset="0"/>
              </a:rPr>
              <a:t>Female nurse </a:t>
            </a:r>
            <a:r>
              <a:rPr lang="en-GB" sz="2400" dirty="0" smtClean="0">
                <a:latin typeface="Twinkl Cursive Looped" panose="02000000000000000000" pitchFamily="2" charset="0"/>
              </a:rPr>
              <a:t>and female member of staff for girls: they will talk about the </a:t>
            </a:r>
            <a:r>
              <a:rPr lang="en-GB" sz="2400" dirty="0">
                <a:latin typeface="Twinkl Cursive Looped" panose="02000000000000000000" pitchFamily="2" charset="0"/>
              </a:rPr>
              <a:t>changes </a:t>
            </a:r>
            <a:r>
              <a:rPr lang="en-GB" sz="2400" dirty="0" smtClean="0">
                <a:latin typeface="Twinkl Cursive Looped" panose="02000000000000000000" pitchFamily="2" charset="0"/>
              </a:rPr>
              <a:t>that happen to girls and how body parts develop. </a:t>
            </a:r>
            <a:r>
              <a:rPr lang="en-GB" sz="2400" dirty="0">
                <a:latin typeface="Twinkl Cursive Looped" panose="02000000000000000000" pitchFamily="2" charset="0"/>
              </a:rPr>
              <a:t>The nurse will also look at personal hygiene. </a:t>
            </a:r>
            <a:endParaRPr lang="en-GB" sz="2400" dirty="0" smtClean="0">
              <a:latin typeface="Twinkl Cursive Looped" panose="02000000000000000000" pitchFamily="2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winkl Cursive Looped" panose="02000000000000000000" pitchFamily="2" charset="0"/>
              </a:rPr>
              <a:t>Male member of staff for boys: using the NHS guidance they </a:t>
            </a:r>
            <a:r>
              <a:rPr lang="en-GB" sz="2400" dirty="0">
                <a:latin typeface="Twinkl Cursive Looped" panose="02000000000000000000" pitchFamily="2" charset="0"/>
              </a:rPr>
              <a:t>will talk about the changes that happen to </a:t>
            </a:r>
            <a:r>
              <a:rPr lang="en-GB" sz="2400" dirty="0" smtClean="0">
                <a:latin typeface="Twinkl Cursive Looped" panose="02000000000000000000" pitchFamily="2" charset="0"/>
              </a:rPr>
              <a:t>boys and girls </a:t>
            </a:r>
            <a:r>
              <a:rPr lang="en-GB" sz="2400" dirty="0">
                <a:latin typeface="Twinkl Cursive Looped" panose="02000000000000000000" pitchFamily="2" charset="0"/>
              </a:rPr>
              <a:t>and how </a:t>
            </a:r>
            <a:r>
              <a:rPr lang="en-GB" sz="2400" dirty="0" smtClean="0">
                <a:latin typeface="Twinkl Cursive Looped" panose="02000000000000000000" pitchFamily="2" charset="0"/>
              </a:rPr>
              <a:t>boys’ body </a:t>
            </a:r>
            <a:r>
              <a:rPr lang="en-GB" sz="2400" dirty="0">
                <a:latin typeface="Twinkl Cursive Looped" panose="02000000000000000000" pitchFamily="2" charset="0"/>
              </a:rPr>
              <a:t>parts develop. </a:t>
            </a:r>
            <a:r>
              <a:rPr lang="en-GB" sz="2400" dirty="0" smtClean="0">
                <a:latin typeface="Twinkl Cursive Looped" panose="02000000000000000000" pitchFamily="2" charset="0"/>
              </a:rPr>
              <a:t>We will also look at personal hygiene. </a:t>
            </a:r>
            <a:endParaRPr lang="en-GB" sz="2400" dirty="0">
              <a:latin typeface="Twinkl Cursive Looped" panose="02000000000000000000" pitchFamily="2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winkl Cursive Looped" panose="02000000000000000000" pitchFamily="2" charset="0"/>
              </a:rPr>
              <a:t>The children will also have support to deal with their emotions during their time in Year 6 – we will support them with worries about SATs</a:t>
            </a:r>
            <a:r>
              <a:rPr lang="en-GB" sz="2400" dirty="0">
                <a:latin typeface="Twinkl Cursive Looped" panose="02000000000000000000" pitchFamily="2" charset="0"/>
              </a:rPr>
              <a:t> </a:t>
            </a:r>
            <a:r>
              <a:rPr lang="en-GB" sz="2400" dirty="0" smtClean="0">
                <a:latin typeface="Twinkl Cursive Looped" panose="02000000000000000000" pitchFamily="2" charset="0"/>
              </a:rPr>
              <a:t>and leaving primary school.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Twinkl Cursive Looped" panose="02000000000000000000" pitchFamily="2" charset="0"/>
              </a:rPr>
              <a:t>P</a:t>
            </a:r>
            <a:r>
              <a:rPr lang="en-GB" sz="2400" dirty="0" smtClean="0">
                <a:latin typeface="Twinkl Cursive Looped" panose="02000000000000000000" pitchFamily="2" charset="0"/>
              </a:rPr>
              <a:t>ersonality changes – it is normal to see changes in your child’s personality as the year progresses. The Year 6 team are on hand to support your child through this process. </a:t>
            </a:r>
            <a:endParaRPr lang="en-GB" sz="2400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10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9049" y="120126"/>
            <a:ext cx="252986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0" b="1" u="sng" dirty="0" smtClean="0">
                <a:latin typeface="Twinkl Cursive Looped" panose="02000000000000000000" pitchFamily="2" charset="0"/>
              </a:rPr>
              <a:t>SATs</a:t>
            </a:r>
          </a:p>
          <a:p>
            <a:pPr algn="ctr"/>
            <a:endParaRPr lang="en-GB" sz="8000" dirty="0">
              <a:latin typeface="Twinkl Cursive Looped" panose="02000000000000000000" pitchFamily="2" charset="0"/>
            </a:endParaRPr>
          </a:p>
          <a:p>
            <a:pPr marL="685800" indent="-685800" algn="ctr">
              <a:buFont typeface="Wingdings" panose="05000000000000000000" pitchFamily="2" charset="2"/>
              <a:buChar char="Ø"/>
            </a:pPr>
            <a:endParaRPr lang="en-GB" sz="8000" dirty="0">
              <a:latin typeface="Twinkl Cursive Looped" panose="02000000000000000000" pitchFamily="2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749" y="1404548"/>
            <a:ext cx="5002461" cy="500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730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332</TotalTime>
  <Words>1694</Words>
  <Application>Microsoft Office PowerPoint</Application>
  <PresentationFormat>Widescreen</PresentationFormat>
  <Paragraphs>200</Paragraphs>
  <Slides>39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Century Gothic</vt:lpstr>
      <vt:lpstr>Twinkl Cursive Looped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</dc:creator>
  <cp:lastModifiedBy>Aaron Sidebottom</cp:lastModifiedBy>
  <cp:revision>43</cp:revision>
  <dcterms:created xsi:type="dcterms:W3CDTF">2017-10-30T15:44:55Z</dcterms:created>
  <dcterms:modified xsi:type="dcterms:W3CDTF">2019-11-07T17:35:17Z</dcterms:modified>
</cp:coreProperties>
</file>