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Twinkl" panose="020B060402020202020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73B0"/>
    <a:srgbClr val="7868AC"/>
    <a:srgbClr val="8E378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autoAdjust="0"/>
    <p:restoredTop sz="94660"/>
  </p:normalViewPr>
  <p:slideViewPr>
    <p:cSldViewPr snapToGrid="0" showGuides="1">
      <p:cViewPr varScale="1">
        <p:scale>
          <a:sx n="73" d="100"/>
          <a:sy n="73" d="100"/>
        </p:scale>
        <p:origin x="126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4</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278824"/>
            <a:ext cx="7632701" cy="1756992"/>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You must NEVER refer to The Queen as ‘she’; instead use:</a:t>
            </a:r>
            <a:br>
              <a:rPr lang="en-GB" dirty="0"/>
            </a:br>
            <a:endParaRPr lang="en-GB" dirty="0"/>
          </a:p>
          <a:p>
            <a:r>
              <a:rPr lang="en-GB" sz="2800" dirty="0"/>
              <a:t>Her Majesty</a:t>
            </a:r>
          </a:p>
          <a:p>
            <a:r>
              <a:rPr lang="en-GB" dirty="0"/>
              <a:t>e.g. I think Her Majesty is an extraordinary</a:t>
            </a:r>
            <a:br>
              <a:rPr lang="en-GB" dirty="0"/>
            </a:br>
            <a:r>
              <a:rPr lang="en-GB" dirty="0"/>
              <a:t>role model for our country.</a:t>
            </a:r>
          </a:p>
        </p:txBody>
      </p:sp>
      <p:sp>
        <p:nvSpPr>
          <p:cNvPr id="8" name="Rectangle 7">
            <a:extLst>
              <a:ext uri="{FF2B5EF4-FFF2-40B4-BE49-F238E27FC236}">
                <a16:creationId xmlns:a16="http://schemas.microsoft.com/office/drawing/2014/main" id="{4C59D775-B793-4398-9EDB-C25C0062103A}"/>
              </a:ext>
            </a:extLst>
          </p:cNvPr>
          <p:cNvSpPr/>
          <p:nvPr/>
        </p:nvSpPr>
        <p:spPr>
          <a:xfrm>
            <a:off x="755650" y="3298964"/>
            <a:ext cx="5254125" cy="2310990"/>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92000" bIns="108000" rtlCol="0" anchor="ctr">
            <a:spAutoFit/>
          </a:bodyPr>
          <a:lstStyle/>
          <a:p>
            <a:r>
              <a:rPr lang="en-GB" dirty="0"/>
              <a:t>If you need to use the word ‘her’ then instead you use:</a:t>
            </a:r>
          </a:p>
          <a:p>
            <a:endParaRPr lang="en-GB" dirty="0"/>
          </a:p>
          <a:p>
            <a:r>
              <a:rPr lang="en-GB" sz="2800" dirty="0"/>
              <a:t>Her Majesty’s </a:t>
            </a:r>
          </a:p>
          <a:p>
            <a:r>
              <a:rPr lang="en-GB" dirty="0"/>
              <a:t>e.g. I plan to commemorate Her </a:t>
            </a:r>
            <a:br>
              <a:rPr lang="en-GB" dirty="0"/>
            </a:br>
            <a:r>
              <a:rPr lang="en-GB" dirty="0"/>
              <a:t>Majesty’s birthday with a special celebration with my family.</a:t>
            </a:r>
          </a:p>
        </p:txBody>
      </p:sp>
      <p:pic>
        <p:nvPicPr>
          <p:cNvPr id="9" name="Picture 8">
            <a:extLst>
              <a:ext uri="{FF2B5EF4-FFF2-40B4-BE49-F238E27FC236}">
                <a16:creationId xmlns:a16="http://schemas.microsoft.com/office/drawing/2014/main" id="{8286565E-A7B8-44F6-9495-8DFD33402E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34" t="-1221" r="9234" b="-490"/>
          <a:stretch/>
        </p:blipFill>
        <p:spPr>
          <a:xfrm>
            <a:off x="2755095" y="2292016"/>
            <a:ext cx="5928161" cy="4118981"/>
          </a:xfrm>
          <a:prstGeom prst="roundRect">
            <a:avLst>
              <a:gd name="adj" fmla="val 3298"/>
            </a:avLst>
          </a:prstGeom>
        </p:spPr>
      </p:pic>
    </p:spTree>
    <p:extLst>
      <p:ext uri="{BB962C8B-B14F-4D97-AF65-F5344CB8AC3E}">
        <p14:creationId xmlns:p14="http://schemas.microsoft.com/office/powerpoint/2010/main" val="17825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5</a:t>
            </a:r>
            <a:endParaRPr lang="en-GB" sz="3600" dirty="0">
              <a:latin typeface="+mn-lt"/>
            </a:endParaRPr>
          </a:p>
        </p:txBody>
      </p:sp>
      <p:sp>
        <p:nvSpPr>
          <p:cNvPr id="5" name="Rectangle 4"/>
          <p:cNvSpPr/>
          <p:nvPr/>
        </p:nvSpPr>
        <p:spPr>
          <a:xfrm>
            <a:off x="755650" y="1443789"/>
            <a:ext cx="4514182" cy="3323987"/>
          </a:xfrm>
          <a:prstGeom prst="rect">
            <a:avLst/>
          </a:prstGeom>
        </p:spPr>
        <p:txBody>
          <a:bodyPr wrap="square" lIns="0" tIns="0" rIns="0" bIns="0">
            <a:spAutoFit/>
          </a:bodyPr>
          <a:lstStyle/>
          <a:p>
            <a:pPr>
              <a:defRPr/>
            </a:pPr>
            <a:r>
              <a:rPr lang="en-GB" dirty="0"/>
              <a:t>Try and make you letter stand out! </a:t>
            </a:r>
          </a:p>
          <a:p>
            <a:pPr>
              <a:defRPr/>
            </a:pPr>
            <a:r>
              <a:rPr lang="en-GB" dirty="0"/>
              <a:t>Although it needs to be formal in its language, you can still make your letter interesting and personal.</a:t>
            </a:r>
          </a:p>
          <a:p>
            <a:pPr>
              <a:defRPr/>
            </a:pPr>
            <a:endParaRPr lang="en-GB" dirty="0"/>
          </a:p>
          <a:p>
            <a:pPr>
              <a:defRPr/>
            </a:pPr>
            <a:r>
              <a:rPr lang="en-GB" dirty="0"/>
              <a:t>Her Majesty doesn't usually give personal responses. Most likely, you will receive a response written by the Private Secretary. However, The Queen does get to read a selected few, and of those, she will write back personally to some of them.</a:t>
            </a:r>
          </a:p>
          <a:p>
            <a:pPr>
              <a:defRPr/>
            </a:pPr>
            <a:endParaRPr lang="en-GB" dirty="0"/>
          </a:p>
        </p:txBody>
      </p:sp>
      <p:sp>
        <p:nvSpPr>
          <p:cNvPr id="12" name="Rectangle 11">
            <a:extLst>
              <a:ext uri="{FF2B5EF4-FFF2-40B4-BE49-F238E27FC236}">
                <a16:creationId xmlns:a16="http://schemas.microsoft.com/office/drawing/2014/main" id="{E5E68DEC-71D8-40EE-B4B2-70321DA7770A}"/>
              </a:ext>
            </a:extLst>
          </p:cNvPr>
          <p:cNvSpPr/>
          <p:nvPr/>
        </p:nvSpPr>
        <p:spPr>
          <a:xfrm>
            <a:off x="2171700" y="4910295"/>
            <a:ext cx="4349416"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What can you do to make </a:t>
            </a:r>
            <a:br>
              <a:rPr lang="en-GB" dirty="0"/>
            </a:br>
            <a:r>
              <a:rPr lang="en-GB" dirty="0"/>
              <a:t>your birthday letter special?</a:t>
            </a:r>
          </a:p>
        </p:txBody>
      </p:sp>
      <p:pic>
        <p:nvPicPr>
          <p:cNvPr id="6" name="Picture 1">
            <a:extLst>
              <a:ext uri="{FF2B5EF4-FFF2-40B4-BE49-F238E27FC236}">
                <a16:creationId xmlns:a16="http://schemas.microsoft.com/office/drawing/2014/main" id="{FA11BB8B-51DD-440F-AB76-36E9343C95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28685">
            <a:off x="5283708" y="1543187"/>
            <a:ext cx="2926312" cy="184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C36CF33-23A5-4920-B541-C061D46C9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469" y="3215704"/>
            <a:ext cx="3017161" cy="3182353"/>
          </a:xfrm>
          <a:prstGeom prst="rect">
            <a:avLst/>
          </a:prstGeom>
        </p:spPr>
      </p:pic>
    </p:spTree>
    <p:extLst>
      <p:ext uri="{BB962C8B-B14F-4D97-AF65-F5344CB8AC3E}">
        <p14:creationId xmlns:p14="http://schemas.microsoft.com/office/powerpoint/2010/main" val="27995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74F47-3E11-47CF-94F3-D5FFF50CD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4" t="17130" r="8264" b="8801"/>
          <a:stretch/>
        </p:blipFill>
        <p:spPr>
          <a:xfrm>
            <a:off x="755650" y="1303588"/>
            <a:ext cx="7632700" cy="4789237"/>
          </a:xfrm>
          <a:prstGeom prst="rect">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The Format of Your Letter</a:t>
            </a:r>
            <a:endParaRPr lang="en-GB" sz="3600" dirty="0">
              <a:latin typeface="+mn-lt"/>
            </a:endParaRPr>
          </a:p>
        </p:txBody>
      </p:sp>
      <p:sp>
        <p:nvSpPr>
          <p:cNvPr id="5" name="Rectangle 4"/>
          <p:cNvSpPr/>
          <p:nvPr/>
        </p:nvSpPr>
        <p:spPr>
          <a:xfrm>
            <a:off x="755650" y="1272573"/>
            <a:ext cx="3647908" cy="1326105"/>
          </a:xfrm>
          <a:prstGeom prst="rect">
            <a:avLst/>
          </a:prstGeom>
          <a:solidFill>
            <a:schemeClr val="bg1"/>
          </a:solidFill>
        </p:spPr>
        <p:txBody>
          <a:bodyPr wrap="square" lIns="108000" tIns="108000" rIns="108000" bIns="108000">
            <a:spAutoFit/>
          </a:bodyPr>
          <a:lstStyle/>
          <a:p>
            <a:pPr>
              <a:defRPr/>
            </a:pPr>
            <a:r>
              <a:rPr lang="en-GB" dirty="0"/>
              <a:t>Use the Writing to The Queen letter writing frames to help you to structure your letter.</a:t>
            </a:r>
          </a:p>
          <a:p>
            <a:pPr>
              <a:defRPr/>
            </a:pPr>
            <a:r>
              <a:rPr lang="en-GB" b="1" dirty="0"/>
              <a:t>Your letter should have:</a:t>
            </a:r>
            <a:endParaRPr lang="en-GB" dirty="0"/>
          </a:p>
        </p:txBody>
      </p:sp>
      <p:pic>
        <p:nvPicPr>
          <p:cNvPr id="3" name="Picture 2">
            <a:extLst>
              <a:ext uri="{FF2B5EF4-FFF2-40B4-BE49-F238E27FC236}">
                <a16:creationId xmlns:a16="http://schemas.microsoft.com/office/drawing/2014/main" id="{837D4406-B77B-4291-B0C2-A633808B0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713" y="1405941"/>
            <a:ext cx="3251763" cy="4597818"/>
          </a:xfrm>
          <a:prstGeom prst="rect">
            <a:avLst/>
          </a:prstGeom>
          <a:ln>
            <a:solidFill>
              <a:schemeClr val="tx1"/>
            </a:solidFill>
          </a:ln>
          <a:effectLst>
            <a:outerShdw blurRad="50800" dist="38100" dir="8100000" algn="tr" rotWithShape="0">
              <a:prstClr val="black">
                <a:alpha val="40000"/>
              </a:prstClr>
            </a:outerShdw>
          </a:effectLst>
        </p:spPr>
      </p:pic>
      <p:grpSp>
        <p:nvGrpSpPr>
          <p:cNvPr id="13" name="Group 12">
            <a:extLst>
              <a:ext uri="{FF2B5EF4-FFF2-40B4-BE49-F238E27FC236}">
                <a16:creationId xmlns:a16="http://schemas.microsoft.com/office/drawing/2014/main" id="{275B4620-DDC1-4D77-8779-87224851E1E6}"/>
              </a:ext>
            </a:extLst>
          </p:cNvPr>
          <p:cNvGrpSpPr/>
          <p:nvPr/>
        </p:nvGrpSpPr>
        <p:grpSpPr>
          <a:xfrm>
            <a:off x="755650" y="2904447"/>
            <a:ext cx="4363787" cy="1049106"/>
            <a:chOff x="755650" y="2904447"/>
            <a:chExt cx="4363787" cy="1049106"/>
          </a:xfrm>
        </p:grpSpPr>
        <p:sp>
          <p:nvSpPr>
            <p:cNvPr id="12" name="Rectangle 11">
              <a:extLst>
                <a:ext uri="{FF2B5EF4-FFF2-40B4-BE49-F238E27FC236}">
                  <a16:creationId xmlns:a16="http://schemas.microsoft.com/office/drawing/2014/main" id="{E5E68DEC-71D8-40EE-B4B2-70321DA7770A}"/>
                </a:ext>
              </a:extLst>
            </p:cNvPr>
            <p:cNvSpPr/>
            <p:nvPr/>
          </p:nvSpPr>
          <p:spPr>
            <a:xfrm>
              <a:off x="755650" y="2904447"/>
              <a:ext cx="3726113"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clear introduction, where you introduce yourself and why you are writing.</a:t>
              </a:r>
            </a:p>
          </p:txBody>
        </p:sp>
        <p:cxnSp>
          <p:nvCxnSpPr>
            <p:cNvPr id="9" name="Straight Connector 8">
              <a:extLst>
                <a:ext uri="{FF2B5EF4-FFF2-40B4-BE49-F238E27FC236}">
                  <a16:creationId xmlns:a16="http://schemas.microsoft.com/office/drawing/2014/main" id="{98A545DB-7969-4308-A678-FA278FE40E92}"/>
                </a:ext>
              </a:extLst>
            </p:cNvPr>
            <p:cNvCxnSpPr>
              <a:cxnSpLocks/>
              <a:stCxn id="12"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00EEA6BB-8E41-48B2-9D9C-96141F0B1D1C}"/>
              </a:ext>
            </a:extLst>
          </p:cNvPr>
          <p:cNvGrpSpPr/>
          <p:nvPr/>
        </p:nvGrpSpPr>
        <p:grpSpPr>
          <a:xfrm>
            <a:off x="755650" y="3410162"/>
            <a:ext cx="4363787" cy="1049106"/>
            <a:chOff x="755650" y="2904447"/>
            <a:chExt cx="4363787" cy="1049106"/>
          </a:xfrm>
        </p:grpSpPr>
        <p:sp>
          <p:nvSpPr>
            <p:cNvPr id="16" name="Rectangle 15">
              <a:extLst>
                <a:ext uri="{FF2B5EF4-FFF2-40B4-BE49-F238E27FC236}">
                  <a16:creationId xmlns:a16="http://schemas.microsoft.com/office/drawing/2014/main" id="{0A8E42EB-4403-49ED-991C-F1259CA4415C}"/>
                </a:ext>
              </a:extLst>
            </p:cNvPr>
            <p:cNvSpPr/>
            <p:nvPr/>
          </p:nvSpPr>
          <p:spPr>
            <a:xfrm>
              <a:off x="755650" y="2904447"/>
              <a:ext cx="3726113"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paragraph that explains how you have or will be celebrating Her Majesty’s birthday.</a:t>
              </a:r>
            </a:p>
          </p:txBody>
        </p:sp>
        <p:cxnSp>
          <p:nvCxnSpPr>
            <p:cNvPr id="17" name="Straight Connector 16">
              <a:extLst>
                <a:ext uri="{FF2B5EF4-FFF2-40B4-BE49-F238E27FC236}">
                  <a16:creationId xmlns:a16="http://schemas.microsoft.com/office/drawing/2014/main" id="{951D517D-D014-4576-BBAD-C1AA9B4FE7B8}"/>
                </a:ext>
              </a:extLst>
            </p:cNvPr>
            <p:cNvCxnSpPr>
              <a:cxnSpLocks/>
              <a:stCxn id="16"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8" name="Group 17">
            <a:extLst>
              <a:ext uri="{FF2B5EF4-FFF2-40B4-BE49-F238E27FC236}">
                <a16:creationId xmlns:a16="http://schemas.microsoft.com/office/drawing/2014/main" id="{BDE06CD8-5848-4909-AE89-1676E84C8DF5}"/>
              </a:ext>
            </a:extLst>
          </p:cNvPr>
          <p:cNvGrpSpPr/>
          <p:nvPr/>
        </p:nvGrpSpPr>
        <p:grpSpPr>
          <a:xfrm>
            <a:off x="755650" y="3688732"/>
            <a:ext cx="4363787" cy="1603104"/>
            <a:chOff x="755650" y="2627448"/>
            <a:chExt cx="4363787" cy="1603104"/>
          </a:xfrm>
        </p:grpSpPr>
        <p:sp>
          <p:nvSpPr>
            <p:cNvPr id="19" name="Rectangle 18">
              <a:extLst>
                <a:ext uri="{FF2B5EF4-FFF2-40B4-BE49-F238E27FC236}">
                  <a16:creationId xmlns:a16="http://schemas.microsoft.com/office/drawing/2014/main" id="{27CE2FD1-2FA8-4AB5-891E-075E8B1DAE44}"/>
                </a:ext>
              </a:extLst>
            </p:cNvPr>
            <p:cNvSpPr/>
            <p:nvPr/>
          </p:nvSpPr>
          <p:spPr>
            <a:xfrm>
              <a:off x="755650" y="2627448"/>
              <a:ext cx="3726113"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paragraph to give your own opinions of The Queen and her work. This is also where you can ask any questions that you might want to ask.</a:t>
              </a:r>
            </a:p>
          </p:txBody>
        </p:sp>
        <p:cxnSp>
          <p:nvCxnSpPr>
            <p:cNvPr id="20" name="Straight Connector 19">
              <a:extLst>
                <a:ext uri="{FF2B5EF4-FFF2-40B4-BE49-F238E27FC236}">
                  <a16:creationId xmlns:a16="http://schemas.microsoft.com/office/drawing/2014/main" id="{9A935644-24EB-4D86-A5C0-F1B4A135FE72}"/>
                </a:ext>
              </a:extLst>
            </p:cNvPr>
            <p:cNvCxnSpPr>
              <a:cxnSpLocks/>
              <a:stCxn id="19"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2" name="Group 21">
            <a:extLst>
              <a:ext uri="{FF2B5EF4-FFF2-40B4-BE49-F238E27FC236}">
                <a16:creationId xmlns:a16="http://schemas.microsoft.com/office/drawing/2014/main" id="{2C0C46CA-8CCD-4259-B5FD-41D7EACED37F}"/>
              </a:ext>
            </a:extLst>
          </p:cNvPr>
          <p:cNvGrpSpPr/>
          <p:nvPr/>
        </p:nvGrpSpPr>
        <p:grpSpPr>
          <a:xfrm>
            <a:off x="755650" y="4253695"/>
            <a:ext cx="4363787" cy="1603104"/>
            <a:chOff x="755650" y="2627448"/>
            <a:chExt cx="4363787" cy="1603104"/>
          </a:xfrm>
        </p:grpSpPr>
        <p:sp>
          <p:nvSpPr>
            <p:cNvPr id="23" name="Rectangle 22">
              <a:extLst>
                <a:ext uri="{FF2B5EF4-FFF2-40B4-BE49-F238E27FC236}">
                  <a16:creationId xmlns:a16="http://schemas.microsoft.com/office/drawing/2014/main" id="{282FE289-48D6-4D59-B9AA-0CD8C8A3BDD5}"/>
                </a:ext>
              </a:extLst>
            </p:cNvPr>
            <p:cNvSpPr/>
            <p:nvPr/>
          </p:nvSpPr>
          <p:spPr>
            <a:xfrm>
              <a:off x="755650" y="2627448"/>
              <a:ext cx="3726113"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conclusion paragraph where you reiterate why you are writing, thank the reader and wish The Queen a very Happy Birthday. </a:t>
              </a:r>
            </a:p>
          </p:txBody>
        </p:sp>
        <p:cxnSp>
          <p:nvCxnSpPr>
            <p:cNvPr id="24" name="Straight Connector 23">
              <a:extLst>
                <a:ext uri="{FF2B5EF4-FFF2-40B4-BE49-F238E27FC236}">
                  <a16:creationId xmlns:a16="http://schemas.microsoft.com/office/drawing/2014/main" id="{1684FAD3-3C03-453C-ADD7-551C2B2E123D}"/>
                </a:ext>
              </a:extLst>
            </p:cNvPr>
            <p:cNvCxnSpPr>
              <a:cxnSpLocks/>
              <a:stCxn id="23"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4270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D11EC9-45B4-419B-A8FC-EF5515C3B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107" y="1979463"/>
            <a:ext cx="5013147" cy="4127349"/>
          </a:xfrm>
          <a:prstGeom prst="rect">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Your Questions for The Queen</a:t>
            </a:r>
            <a:endParaRPr lang="en-GB" sz="3600" dirty="0">
              <a:latin typeface="+mn-lt"/>
            </a:endParaRPr>
          </a:p>
        </p:txBody>
      </p:sp>
      <p:sp>
        <p:nvSpPr>
          <p:cNvPr id="5" name="Rectangle 4"/>
          <p:cNvSpPr/>
          <p:nvPr/>
        </p:nvSpPr>
        <p:spPr>
          <a:xfrm>
            <a:off x="755650" y="1443789"/>
            <a:ext cx="7632700" cy="553998"/>
          </a:xfrm>
          <a:prstGeom prst="rect">
            <a:avLst/>
          </a:prstGeom>
        </p:spPr>
        <p:txBody>
          <a:bodyPr wrap="square" lIns="0" tIns="0" rIns="0" bIns="0">
            <a:spAutoFit/>
          </a:bodyPr>
          <a:lstStyle/>
          <a:p>
            <a:pPr>
              <a:defRPr/>
            </a:pPr>
            <a:r>
              <a:rPr lang="en-GB" dirty="0"/>
              <a:t>What would you like to ask The Queen about in your letter?</a:t>
            </a:r>
          </a:p>
          <a:p>
            <a:pPr>
              <a:defRPr/>
            </a:pPr>
            <a:endParaRPr lang="en-GB" dirty="0"/>
          </a:p>
        </p:txBody>
      </p:sp>
      <p:sp>
        <p:nvSpPr>
          <p:cNvPr id="12" name="Rectangle 11">
            <a:extLst>
              <a:ext uri="{FF2B5EF4-FFF2-40B4-BE49-F238E27FC236}">
                <a16:creationId xmlns:a16="http://schemas.microsoft.com/office/drawing/2014/main" id="{E5E68DEC-71D8-40EE-B4B2-70321DA7770A}"/>
              </a:ext>
            </a:extLst>
          </p:cNvPr>
          <p:cNvSpPr/>
          <p:nvPr/>
        </p:nvSpPr>
        <p:spPr>
          <a:xfrm>
            <a:off x="2391946" y="2018070"/>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childhood</a:t>
            </a:r>
          </a:p>
        </p:txBody>
      </p:sp>
      <p:sp>
        <p:nvSpPr>
          <p:cNvPr id="8" name="Rectangle 7">
            <a:extLst>
              <a:ext uri="{FF2B5EF4-FFF2-40B4-BE49-F238E27FC236}">
                <a16:creationId xmlns:a16="http://schemas.microsoft.com/office/drawing/2014/main" id="{E6DA1480-F711-4369-B06C-00BD1C64A5D8}"/>
              </a:ext>
            </a:extLst>
          </p:cNvPr>
          <p:cNvSpPr/>
          <p:nvPr/>
        </p:nvSpPr>
        <p:spPr>
          <a:xfrm>
            <a:off x="755650" y="2710758"/>
            <a:ext cx="2414671"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public commitments</a:t>
            </a:r>
          </a:p>
        </p:txBody>
      </p:sp>
      <p:sp>
        <p:nvSpPr>
          <p:cNvPr id="9" name="Rectangle 8">
            <a:extLst>
              <a:ext uri="{FF2B5EF4-FFF2-40B4-BE49-F238E27FC236}">
                <a16:creationId xmlns:a16="http://schemas.microsoft.com/office/drawing/2014/main" id="{A0C453E9-4210-4624-8ED3-C869CA44B5AC}"/>
              </a:ext>
            </a:extLst>
          </p:cNvPr>
          <p:cNvSpPr/>
          <p:nvPr/>
        </p:nvSpPr>
        <p:spPr>
          <a:xfrm>
            <a:off x="3777626" y="2788222"/>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family</a:t>
            </a:r>
          </a:p>
        </p:txBody>
      </p:sp>
      <p:sp>
        <p:nvSpPr>
          <p:cNvPr id="10" name="Rectangle 9">
            <a:extLst>
              <a:ext uri="{FF2B5EF4-FFF2-40B4-BE49-F238E27FC236}">
                <a16:creationId xmlns:a16="http://schemas.microsoft.com/office/drawing/2014/main" id="{6ECB38E0-6A9D-48C3-8642-5FB09253499E}"/>
              </a:ext>
            </a:extLst>
          </p:cNvPr>
          <p:cNvSpPr/>
          <p:nvPr/>
        </p:nvSpPr>
        <p:spPr>
          <a:xfrm>
            <a:off x="794433" y="3841297"/>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birthday</a:t>
            </a:r>
          </a:p>
        </p:txBody>
      </p:sp>
      <p:sp>
        <p:nvSpPr>
          <p:cNvPr id="11" name="Rectangle 10">
            <a:extLst>
              <a:ext uri="{FF2B5EF4-FFF2-40B4-BE49-F238E27FC236}">
                <a16:creationId xmlns:a16="http://schemas.microsoft.com/office/drawing/2014/main" id="{732BB387-02C4-424B-96D7-34D49DCF2150}"/>
              </a:ext>
            </a:extLst>
          </p:cNvPr>
          <p:cNvSpPr/>
          <p:nvPr/>
        </p:nvSpPr>
        <p:spPr>
          <a:xfrm>
            <a:off x="774704" y="4824060"/>
            <a:ext cx="2329443"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hopes for the future</a:t>
            </a:r>
          </a:p>
        </p:txBody>
      </p:sp>
      <p:sp>
        <p:nvSpPr>
          <p:cNvPr id="13" name="Rectangle 12">
            <a:extLst>
              <a:ext uri="{FF2B5EF4-FFF2-40B4-BE49-F238E27FC236}">
                <a16:creationId xmlns:a16="http://schemas.microsoft.com/office/drawing/2014/main" id="{6AE1D41B-B644-445C-B1F5-4C34D0ED303C}"/>
              </a:ext>
            </a:extLst>
          </p:cNvPr>
          <p:cNvSpPr/>
          <p:nvPr/>
        </p:nvSpPr>
        <p:spPr>
          <a:xfrm>
            <a:off x="3887223" y="3819004"/>
            <a:ext cx="2066168"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Trooping The Colour Parade</a:t>
            </a:r>
          </a:p>
        </p:txBody>
      </p:sp>
    </p:spTree>
    <p:extLst>
      <p:ext uri="{BB962C8B-B14F-4D97-AF65-F5344CB8AC3E}">
        <p14:creationId xmlns:p14="http://schemas.microsoft.com/office/powerpoint/2010/main" val="9005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3317814"/>
            <a:ext cx="4814971"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Queen Elizabeth II is one of the </a:t>
            </a:r>
            <a:br>
              <a:rPr lang="en-GB" dirty="0"/>
            </a:br>
            <a:r>
              <a:rPr lang="en-GB" dirty="0"/>
              <a:t>most important figures in the World. </a:t>
            </a:r>
          </a:p>
          <a:p>
            <a:r>
              <a:rPr lang="en-GB" dirty="0"/>
              <a:t>She has reigned over the United </a:t>
            </a:r>
          </a:p>
          <a:p>
            <a:r>
              <a:rPr lang="en-GB" dirty="0"/>
              <a:t>Kingdom for almost 65 years and </a:t>
            </a:r>
            <a:br>
              <a:rPr lang="en-GB" dirty="0"/>
            </a:br>
            <a:r>
              <a:rPr lang="en-GB" dirty="0"/>
              <a:t>it’s time to celebrate her birthday!</a:t>
            </a:r>
          </a:p>
        </p:txBody>
      </p:sp>
      <p:sp>
        <p:nvSpPr>
          <p:cNvPr id="21" name="Title 20"/>
          <p:cNvSpPr>
            <a:spLocks noGrp="1"/>
          </p:cNvSpPr>
          <p:nvPr>
            <p:ph type="title"/>
          </p:nvPr>
        </p:nvSpPr>
        <p:spPr>
          <a:xfrm>
            <a:off x="457198" y="478894"/>
            <a:ext cx="8220075" cy="1458189"/>
          </a:xfrm>
        </p:spPr>
        <p:txBody>
          <a:bodyPr/>
          <a:lstStyle/>
          <a:p>
            <a:pPr algn="ctr"/>
            <a:r>
              <a:rPr lang="en-GB" sz="3600" dirty="0">
                <a:latin typeface="+mn-lt"/>
              </a:rPr>
              <a:t>A Formal Birthday Letter to </a:t>
            </a:r>
            <a:br>
              <a:rPr lang="en-GB" sz="3600" dirty="0">
                <a:latin typeface="+mn-lt"/>
              </a:rPr>
            </a:br>
            <a:r>
              <a:rPr lang="en-GB" sz="3600" dirty="0">
                <a:latin typeface="+mn-lt"/>
              </a:rPr>
              <a:t>Queen Elizabeth II</a:t>
            </a:r>
          </a:p>
        </p:txBody>
      </p:sp>
      <p:pic>
        <p:nvPicPr>
          <p:cNvPr id="4" name="Picture 3">
            <a:extLst>
              <a:ext uri="{FF2B5EF4-FFF2-40B4-BE49-F238E27FC236}">
                <a16:creationId xmlns:a16="http://schemas.microsoft.com/office/drawing/2014/main" id="{33284E02-9027-405D-BDFC-F60ED8BEC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8222" y="1937083"/>
            <a:ext cx="4186540" cy="446608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84F271-9F30-4EBB-ABB9-DDD676F59320}"/>
              </a:ext>
            </a:extLst>
          </p:cNvPr>
          <p:cNvSpPr/>
          <p:nvPr/>
        </p:nvSpPr>
        <p:spPr>
          <a:xfrm>
            <a:off x="869950" y="2981474"/>
            <a:ext cx="1915361"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Her actual birthday is on </a:t>
            </a:r>
            <a:r>
              <a:rPr lang="en-GB" b="1" dirty="0"/>
              <a:t>21</a:t>
            </a:r>
            <a:r>
              <a:rPr lang="en-GB" b="1" baseline="30000" dirty="0"/>
              <a:t>st</a:t>
            </a:r>
            <a:r>
              <a:rPr lang="en-GB" b="1" dirty="0"/>
              <a:t> April</a:t>
            </a:r>
            <a:r>
              <a:rPr lang="en-GB" dirty="0"/>
              <a:t>.</a:t>
            </a:r>
          </a:p>
        </p:txBody>
      </p:sp>
      <p:sp>
        <p:nvSpPr>
          <p:cNvPr id="12" name="Rectangle 11">
            <a:extLst>
              <a:ext uri="{FF2B5EF4-FFF2-40B4-BE49-F238E27FC236}">
                <a16:creationId xmlns:a16="http://schemas.microsoft.com/office/drawing/2014/main" id="{E5E68DEC-71D8-40EE-B4B2-70321DA7770A}"/>
              </a:ext>
            </a:extLst>
          </p:cNvPr>
          <p:cNvSpPr/>
          <p:nvPr/>
        </p:nvSpPr>
        <p:spPr>
          <a:xfrm>
            <a:off x="6039853" y="2692716"/>
            <a:ext cx="2047710" cy="1880103"/>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Her ‘official’ birthday is on the second Saturday in June, which this year falls on </a:t>
            </a:r>
            <a:r>
              <a:rPr lang="en-GB" b="1" dirty="0"/>
              <a:t>11</a:t>
            </a:r>
            <a:r>
              <a:rPr lang="en-GB" b="1" baseline="30000" dirty="0"/>
              <a:t>th</a:t>
            </a:r>
            <a:r>
              <a:rPr lang="en-GB" b="1" dirty="0"/>
              <a:t> June</a:t>
            </a:r>
            <a:r>
              <a:rPr lang="en-GB" dirty="0"/>
              <a:t>.</a:t>
            </a:r>
          </a:p>
        </p:txBody>
      </p:sp>
      <p:sp>
        <p:nvSpPr>
          <p:cNvPr id="21" name="Title 20"/>
          <p:cNvSpPr>
            <a:spLocks noGrp="1"/>
          </p:cNvSpPr>
          <p:nvPr>
            <p:ph type="title"/>
          </p:nvPr>
        </p:nvSpPr>
        <p:spPr>
          <a:xfrm>
            <a:off x="457198" y="478894"/>
            <a:ext cx="8220075" cy="964895"/>
          </a:xfrm>
        </p:spPr>
        <p:txBody>
          <a:bodyPr/>
          <a:lstStyle/>
          <a:p>
            <a:pPr algn="ctr"/>
            <a:r>
              <a:rPr lang="en-GB" sz="3600" dirty="0">
                <a:latin typeface="+mn-lt"/>
              </a:rPr>
              <a:t>The Queen’s Birthday</a:t>
            </a:r>
          </a:p>
        </p:txBody>
      </p:sp>
      <p:sp>
        <p:nvSpPr>
          <p:cNvPr id="5" name="Rectangle 4"/>
          <p:cNvSpPr/>
          <p:nvPr/>
        </p:nvSpPr>
        <p:spPr>
          <a:xfrm>
            <a:off x="755650" y="1516115"/>
            <a:ext cx="7632700" cy="830997"/>
          </a:xfrm>
          <a:prstGeom prst="rect">
            <a:avLst/>
          </a:prstGeom>
        </p:spPr>
        <p:txBody>
          <a:bodyPr wrap="square" lIns="0" tIns="0" rIns="0" bIns="0">
            <a:spAutoFit/>
          </a:bodyPr>
          <a:lstStyle/>
          <a:p>
            <a:pPr>
              <a:defRPr/>
            </a:pPr>
            <a:r>
              <a:rPr lang="en-GB" dirty="0"/>
              <a:t>Unlike most people, The Queen doesn’t just celebrate her birthday once a year. The Royal Family, and people from all around the World, actually commemorate Her Majesty’s birthday on two different dates.</a:t>
            </a:r>
          </a:p>
        </p:txBody>
      </p:sp>
      <p:pic>
        <p:nvPicPr>
          <p:cNvPr id="9" name="Picture 8">
            <a:extLst>
              <a:ext uri="{FF2B5EF4-FFF2-40B4-BE49-F238E27FC236}">
                <a16:creationId xmlns:a16="http://schemas.microsoft.com/office/drawing/2014/main" id="{C916F662-19BC-4F39-96EB-8EA11C4AB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818" y="3068052"/>
            <a:ext cx="1682217" cy="2503113"/>
          </a:xfrm>
          <a:prstGeom prst="rect">
            <a:avLst/>
          </a:prstGeom>
        </p:spPr>
      </p:pic>
      <p:pic>
        <p:nvPicPr>
          <p:cNvPr id="7" name="Picture 6">
            <a:extLst>
              <a:ext uri="{FF2B5EF4-FFF2-40B4-BE49-F238E27FC236}">
                <a16:creationId xmlns:a16="http://schemas.microsoft.com/office/drawing/2014/main" id="{A6027351-731A-4912-B54B-4F62362C4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809" y="2797615"/>
            <a:ext cx="2569563" cy="3248526"/>
          </a:xfrm>
          <a:prstGeom prst="rect">
            <a:avLst/>
          </a:prstGeom>
        </p:spPr>
      </p:pic>
    </p:spTree>
    <p:extLst>
      <p:ext uri="{BB962C8B-B14F-4D97-AF65-F5344CB8AC3E}">
        <p14:creationId xmlns:p14="http://schemas.microsoft.com/office/powerpoint/2010/main" val="2536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sz="3600" dirty="0">
                <a:latin typeface="+mn-lt"/>
              </a:rPr>
              <a:t>Trooping the Colour</a:t>
            </a:r>
          </a:p>
        </p:txBody>
      </p:sp>
      <p:sp>
        <p:nvSpPr>
          <p:cNvPr id="5" name="Rectangle 4"/>
          <p:cNvSpPr/>
          <p:nvPr/>
        </p:nvSpPr>
        <p:spPr>
          <a:xfrm>
            <a:off x="755650" y="1443789"/>
            <a:ext cx="7632700" cy="553998"/>
          </a:xfrm>
          <a:prstGeom prst="rect">
            <a:avLst/>
          </a:prstGeom>
        </p:spPr>
        <p:txBody>
          <a:bodyPr wrap="square" lIns="0" tIns="0" rIns="0" bIns="0">
            <a:spAutoFit/>
          </a:bodyPr>
          <a:lstStyle/>
          <a:p>
            <a:pPr>
              <a:defRPr/>
            </a:pPr>
            <a:r>
              <a:rPr lang="en-GB" dirty="0"/>
              <a:t>The Queen’s official birthday is always commemorated by a special annual ceremony in London called ‘Trooping the Colour’ (pictured below). </a:t>
            </a:r>
          </a:p>
        </p:txBody>
      </p:sp>
      <p:sp>
        <p:nvSpPr>
          <p:cNvPr id="12" name="Rectangle 11">
            <a:extLst>
              <a:ext uri="{FF2B5EF4-FFF2-40B4-BE49-F238E27FC236}">
                <a16:creationId xmlns:a16="http://schemas.microsoft.com/office/drawing/2014/main" id="{E5E68DEC-71D8-40EE-B4B2-70321DA7770A}"/>
              </a:ext>
            </a:extLst>
          </p:cNvPr>
          <p:cNvSpPr/>
          <p:nvPr/>
        </p:nvSpPr>
        <p:spPr>
          <a:xfrm>
            <a:off x="755650" y="5046615"/>
            <a:ext cx="7632700"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Military guns are then fired in Green Park and at the Tower of London. Finally, The Queen joins other members of the Royal Family on the balcony to watch a flypast by RAF jets. </a:t>
            </a:r>
          </a:p>
        </p:txBody>
      </p:sp>
      <p:sp>
        <p:nvSpPr>
          <p:cNvPr id="2" name="Rectangle 1">
            <a:extLst>
              <a:ext uri="{FF2B5EF4-FFF2-40B4-BE49-F238E27FC236}">
                <a16:creationId xmlns:a16="http://schemas.microsoft.com/office/drawing/2014/main" id="{062EB71F-6060-44F9-9D00-4C716A4954C9}"/>
              </a:ext>
            </a:extLst>
          </p:cNvPr>
          <p:cNvSpPr/>
          <p:nvPr/>
        </p:nvSpPr>
        <p:spPr>
          <a:xfrm>
            <a:off x="679785" y="2214817"/>
            <a:ext cx="3435016" cy="2585323"/>
          </a:xfrm>
          <a:prstGeom prst="rect">
            <a:avLst/>
          </a:prstGeom>
        </p:spPr>
        <p:txBody>
          <a:bodyPr wrap="square">
            <a:spAutoFit/>
          </a:bodyPr>
          <a:lstStyle/>
          <a:p>
            <a:pPr>
              <a:defRPr/>
            </a:pPr>
            <a:r>
              <a:rPr lang="en-GB" dirty="0"/>
              <a:t>The ceremony of Trooping the Colour is always full of military pomp and pageantry. Firstly, The Queen carries out an inspection of her troops before leading them down the Mall to Buckingham Palace, which is always full of animated and excited bystanders. </a:t>
            </a:r>
          </a:p>
        </p:txBody>
      </p:sp>
      <p:pic>
        <p:nvPicPr>
          <p:cNvPr id="4" name="Picture 3">
            <a:extLst>
              <a:ext uri="{FF2B5EF4-FFF2-40B4-BE49-F238E27FC236}">
                <a16:creationId xmlns:a16="http://schemas.microsoft.com/office/drawing/2014/main" id="{9365BA50-540A-4681-A57A-5B6A6B37C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083" y="2283540"/>
            <a:ext cx="4141203" cy="2762959"/>
          </a:xfrm>
          <a:prstGeom prst="rect">
            <a:avLst/>
          </a:prstGeom>
          <a:ln w="38100">
            <a:solidFill>
              <a:srgbClr val="A873B0"/>
            </a:solidFill>
          </a:ln>
        </p:spPr>
      </p:pic>
    </p:spTree>
    <p:extLst>
      <p:ext uri="{BB962C8B-B14F-4D97-AF65-F5344CB8AC3E}">
        <p14:creationId xmlns:p14="http://schemas.microsoft.com/office/powerpoint/2010/main" val="16779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C9692F-37C2-4A59-99B5-A7E2EED1F5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968" t="7960" r="37500" b="9390"/>
          <a:stretch/>
        </p:blipFill>
        <p:spPr bwMode="auto">
          <a:xfrm>
            <a:off x="2355850" y="2123573"/>
            <a:ext cx="2133733" cy="3833647"/>
          </a:xfrm>
          <a:prstGeom prst="rect">
            <a:avLst/>
          </a:prstGeom>
          <a:noFill/>
          <a:ln w="38100">
            <a:solidFill>
              <a:srgbClr val="A873B0"/>
            </a:solidFill>
            <a:miter lim="800000"/>
            <a:headEnd/>
            <a:tailEnd/>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57198" y="478894"/>
            <a:ext cx="8220075" cy="964895"/>
          </a:xfrm>
        </p:spPr>
        <p:txBody>
          <a:bodyPr/>
          <a:lstStyle/>
          <a:p>
            <a:pPr algn="ctr"/>
            <a:r>
              <a:rPr lang="en-GB" altLang="en-US" sz="3600" dirty="0"/>
              <a:t>Celebrating The Queen’s Birthday</a:t>
            </a:r>
            <a:endParaRPr lang="en-GB" sz="3600" dirty="0">
              <a:latin typeface="+mn-lt"/>
            </a:endParaRPr>
          </a:p>
        </p:txBody>
      </p:sp>
      <p:sp>
        <p:nvSpPr>
          <p:cNvPr id="5" name="Rectangle 4"/>
          <p:cNvSpPr/>
          <p:nvPr/>
        </p:nvSpPr>
        <p:spPr>
          <a:xfrm>
            <a:off x="755650" y="1443789"/>
            <a:ext cx="7632700" cy="553998"/>
          </a:xfrm>
          <a:prstGeom prst="rect">
            <a:avLst/>
          </a:prstGeom>
        </p:spPr>
        <p:txBody>
          <a:bodyPr wrap="square" lIns="0" tIns="0" rIns="0" bIns="0">
            <a:spAutoFit/>
          </a:bodyPr>
          <a:lstStyle/>
          <a:p>
            <a:pPr>
              <a:defRPr/>
            </a:pPr>
            <a:r>
              <a:rPr lang="en-GB" dirty="0"/>
              <a:t>Will you celebrate Her Majesty’s actual birthday this year? </a:t>
            </a:r>
          </a:p>
          <a:p>
            <a:pPr>
              <a:defRPr/>
            </a:pPr>
            <a:r>
              <a:rPr lang="en-GB" b="1" dirty="0">
                <a:solidFill>
                  <a:srgbClr val="A873B0"/>
                </a:solidFill>
              </a:rPr>
              <a:t>What will you do?</a:t>
            </a:r>
          </a:p>
        </p:txBody>
      </p:sp>
      <p:sp>
        <p:nvSpPr>
          <p:cNvPr id="12" name="Rectangle 11">
            <a:extLst>
              <a:ext uri="{FF2B5EF4-FFF2-40B4-BE49-F238E27FC236}">
                <a16:creationId xmlns:a16="http://schemas.microsoft.com/office/drawing/2014/main" id="{E5E68DEC-71D8-40EE-B4B2-70321DA7770A}"/>
              </a:ext>
            </a:extLst>
          </p:cNvPr>
          <p:cNvSpPr/>
          <p:nvPr/>
        </p:nvSpPr>
        <p:spPr>
          <a:xfrm>
            <a:off x="1026361" y="5043719"/>
            <a:ext cx="3545639"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Either way, it is not too late to send your own special birthday message to The Queen.</a:t>
            </a:r>
          </a:p>
        </p:txBody>
      </p:sp>
      <p:sp>
        <p:nvSpPr>
          <p:cNvPr id="3" name="Rectangle 2">
            <a:extLst>
              <a:ext uri="{FF2B5EF4-FFF2-40B4-BE49-F238E27FC236}">
                <a16:creationId xmlns:a16="http://schemas.microsoft.com/office/drawing/2014/main" id="{30FB1212-37D6-4FB3-9FFA-4798BA93A8CC}"/>
              </a:ext>
            </a:extLst>
          </p:cNvPr>
          <p:cNvSpPr/>
          <p:nvPr/>
        </p:nvSpPr>
        <p:spPr>
          <a:xfrm>
            <a:off x="4654419" y="2228091"/>
            <a:ext cx="3733931" cy="1200329"/>
          </a:xfrm>
          <a:prstGeom prst="rect">
            <a:avLst/>
          </a:prstGeom>
        </p:spPr>
        <p:txBody>
          <a:bodyPr wrap="square">
            <a:spAutoFit/>
          </a:bodyPr>
          <a:lstStyle/>
          <a:p>
            <a:pPr>
              <a:defRPr/>
            </a:pPr>
            <a:r>
              <a:rPr lang="en-GB" dirty="0"/>
              <a:t>OR Are you planning on celebrating on Saturday 11</a:t>
            </a:r>
            <a:r>
              <a:rPr lang="en-GB" baseline="30000" dirty="0"/>
              <a:t>th</a:t>
            </a:r>
            <a:r>
              <a:rPr lang="en-GB" dirty="0"/>
              <a:t> June for Queen Elizabeth II’s official birthday? </a:t>
            </a:r>
          </a:p>
        </p:txBody>
      </p:sp>
      <p:sp>
        <p:nvSpPr>
          <p:cNvPr id="9" name="Rectangle 8">
            <a:extLst>
              <a:ext uri="{FF2B5EF4-FFF2-40B4-BE49-F238E27FC236}">
                <a16:creationId xmlns:a16="http://schemas.microsoft.com/office/drawing/2014/main" id="{843FE073-C943-4269-A895-FD2C14B57724}"/>
              </a:ext>
            </a:extLst>
          </p:cNvPr>
          <p:cNvSpPr/>
          <p:nvPr/>
        </p:nvSpPr>
        <p:spPr>
          <a:xfrm>
            <a:off x="4489583" y="3771454"/>
            <a:ext cx="3545639"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t>Don’t forget to watch the Trooping The Colour ceremony.</a:t>
            </a:r>
          </a:p>
        </p:txBody>
      </p:sp>
    </p:spTree>
    <p:extLst>
      <p:ext uri="{BB962C8B-B14F-4D97-AF65-F5344CB8AC3E}">
        <p14:creationId xmlns:p14="http://schemas.microsoft.com/office/powerpoint/2010/main" val="32052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A Birthday Letter to The Queen</a:t>
            </a:r>
            <a:endParaRPr lang="en-GB" sz="3600" dirty="0">
              <a:latin typeface="+mn-lt"/>
            </a:endParaRPr>
          </a:p>
        </p:txBody>
      </p:sp>
      <p:sp>
        <p:nvSpPr>
          <p:cNvPr id="5" name="Rectangle 4"/>
          <p:cNvSpPr/>
          <p:nvPr/>
        </p:nvSpPr>
        <p:spPr>
          <a:xfrm>
            <a:off x="755650" y="1443789"/>
            <a:ext cx="3677987" cy="830997"/>
          </a:xfrm>
          <a:prstGeom prst="rect">
            <a:avLst/>
          </a:prstGeom>
        </p:spPr>
        <p:txBody>
          <a:bodyPr wrap="square" lIns="0" tIns="0" rIns="0" bIns="0">
            <a:spAutoFit/>
          </a:bodyPr>
          <a:lstStyle/>
          <a:p>
            <a:pPr>
              <a:defRPr/>
            </a:pPr>
            <a:r>
              <a:rPr lang="en-GB" dirty="0"/>
              <a:t>Why don’t you write a letter to The Queen to send her your best wishes on her birthday?</a:t>
            </a:r>
          </a:p>
        </p:txBody>
      </p:sp>
      <p:sp>
        <p:nvSpPr>
          <p:cNvPr id="12" name="Rectangle 11">
            <a:extLst>
              <a:ext uri="{FF2B5EF4-FFF2-40B4-BE49-F238E27FC236}">
                <a16:creationId xmlns:a16="http://schemas.microsoft.com/office/drawing/2014/main" id="{E5E68DEC-71D8-40EE-B4B2-70321DA7770A}"/>
              </a:ext>
            </a:extLst>
          </p:cNvPr>
          <p:cNvSpPr/>
          <p:nvPr/>
        </p:nvSpPr>
        <p:spPr>
          <a:xfrm>
            <a:off x="755650" y="3507073"/>
            <a:ext cx="4953334" cy="1326105"/>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When you are writing to The Queen, </a:t>
            </a:r>
            <a:br>
              <a:rPr lang="en-GB" dirty="0"/>
            </a:br>
            <a:r>
              <a:rPr lang="en-GB" dirty="0"/>
              <a:t>you must always write in a formal </a:t>
            </a:r>
            <a:br>
              <a:rPr lang="en-GB" dirty="0"/>
            </a:br>
            <a:r>
              <a:rPr lang="en-GB" dirty="0"/>
              <a:t>style and follow certain rules of </a:t>
            </a:r>
          </a:p>
          <a:p>
            <a:r>
              <a:rPr lang="en-GB" dirty="0"/>
              <a:t>letter-writing etiquette. </a:t>
            </a:r>
          </a:p>
        </p:txBody>
      </p:sp>
      <p:pic>
        <p:nvPicPr>
          <p:cNvPr id="9" name="Picture 8">
            <a:extLst>
              <a:ext uri="{FF2B5EF4-FFF2-40B4-BE49-F238E27FC236}">
                <a16:creationId xmlns:a16="http://schemas.microsoft.com/office/drawing/2014/main" id="{A27CABB3-4974-4CF0-B2BF-7C3D8957A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8222" y="1937083"/>
            <a:ext cx="4186540" cy="4466087"/>
          </a:xfrm>
          <a:prstGeom prst="rect">
            <a:avLst/>
          </a:prstGeom>
        </p:spPr>
      </p:pic>
    </p:spTree>
    <p:extLst>
      <p:ext uri="{BB962C8B-B14F-4D97-AF65-F5344CB8AC3E}">
        <p14:creationId xmlns:p14="http://schemas.microsoft.com/office/powerpoint/2010/main" val="1227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D11A9-D85A-46FC-A5B7-D6BD377B7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326" y="2479549"/>
            <a:ext cx="4742947" cy="3911589"/>
          </a:xfrm>
          <a:prstGeom prst="roundRect">
            <a:avLst>
              <a:gd name="adj" fmla="val 2479"/>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Rule 1</a:t>
            </a:r>
            <a:endParaRPr lang="en-GB" sz="3600" dirty="0">
              <a:latin typeface="+mn-lt"/>
            </a:endParaRPr>
          </a:p>
        </p:txBody>
      </p:sp>
      <p:sp>
        <p:nvSpPr>
          <p:cNvPr id="5" name="Rectangle 4"/>
          <p:cNvSpPr/>
          <p:nvPr/>
        </p:nvSpPr>
        <p:spPr>
          <a:xfrm>
            <a:off x="755650" y="1443789"/>
            <a:ext cx="7632700" cy="830997"/>
          </a:xfrm>
          <a:prstGeom prst="rect">
            <a:avLst/>
          </a:prstGeom>
        </p:spPr>
        <p:txBody>
          <a:bodyPr wrap="square" lIns="0" tIns="0" rIns="0" bIns="0">
            <a:spAutoFit/>
          </a:bodyPr>
          <a:lstStyle/>
          <a:p>
            <a:pPr>
              <a:defRPr/>
            </a:pPr>
            <a:r>
              <a:rPr lang="en-GB" dirty="0"/>
              <a:t>As The Queen receives so much correspondence each year from all over the globe, she is unable to open it all herself. Instead, she employs a ‘Private Secretary’ to deal with her incoming and outgoing mail.</a:t>
            </a:r>
          </a:p>
        </p:txBody>
      </p:sp>
      <p:sp>
        <p:nvSpPr>
          <p:cNvPr id="12" name="Rectangle 11">
            <a:extLst>
              <a:ext uri="{FF2B5EF4-FFF2-40B4-BE49-F238E27FC236}">
                <a16:creationId xmlns:a16="http://schemas.microsoft.com/office/drawing/2014/main" id="{E5E68DEC-71D8-40EE-B4B2-70321DA7770A}"/>
              </a:ext>
            </a:extLst>
          </p:cNvPr>
          <p:cNvSpPr/>
          <p:nvPr/>
        </p:nvSpPr>
        <p:spPr>
          <a:xfrm>
            <a:off x="755650" y="2666528"/>
            <a:ext cx="3545639" cy="298809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For this reason, your envelope and the left-hand side of your letter needs to be addressed carefully to:</a:t>
            </a:r>
          </a:p>
          <a:p>
            <a:endParaRPr lang="en-GB" dirty="0"/>
          </a:p>
          <a:p>
            <a:r>
              <a:rPr lang="en-GB" dirty="0"/>
              <a:t>The Private Secretary to</a:t>
            </a:r>
            <a:br>
              <a:rPr lang="en-GB" dirty="0"/>
            </a:br>
            <a:r>
              <a:rPr lang="en-GB" dirty="0"/>
              <a:t>Her Majesty The Queen,</a:t>
            </a:r>
            <a:br>
              <a:rPr lang="en-GB" dirty="0"/>
            </a:br>
            <a:r>
              <a:rPr lang="en-GB" dirty="0"/>
              <a:t>Buckingham Palace,</a:t>
            </a:r>
            <a:br>
              <a:rPr lang="en-GB" dirty="0"/>
            </a:br>
            <a:r>
              <a:rPr lang="en-GB" dirty="0"/>
              <a:t>London,</a:t>
            </a:r>
          </a:p>
          <a:p>
            <a:r>
              <a:rPr lang="en-GB" dirty="0"/>
              <a:t>SW1A 1AA</a:t>
            </a:r>
          </a:p>
        </p:txBody>
      </p:sp>
    </p:spTree>
    <p:extLst>
      <p:ext uri="{BB962C8B-B14F-4D97-AF65-F5344CB8AC3E}">
        <p14:creationId xmlns:p14="http://schemas.microsoft.com/office/powerpoint/2010/main" val="28103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2</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504599"/>
            <a:ext cx="7632700" cy="2033991"/>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108000" rIns="108000" bIns="108000" rtlCol="0" anchor="ctr">
            <a:spAutoFit/>
          </a:bodyPr>
          <a:lstStyle/>
          <a:p>
            <a:r>
              <a:rPr lang="en-GB" dirty="0"/>
              <a:t>To open the letter you must use:</a:t>
            </a:r>
          </a:p>
          <a:p>
            <a:r>
              <a:rPr lang="en-GB" sz="2800" dirty="0"/>
              <a:t>			Dear Sir, </a:t>
            </a:r>
          </a:p>
          <a:p>
            <a:endParaRPr lang="en-GB" dirty="0"/>
          </a:p>
          <a:p>
            <a:r>
              <a:rPr lang="en-GB" dirty="0"/>
              <a:t>		(This is because you will actually be addressing 		The Queen’s Private Secretary, who will be the 		first person to read your letter.)</a:t>
            </a:r>
          </a:p>
        </p:txBody>
      </p:sp>
      <p:sp>
        <p:nvSpPr>
          <p:cNvPr id="8" name="Rectangle 7">
            <a:extLst>
              <a:ext uri="{FF2B5EF4-FFF2-40B4-BE49-F238E27FC236}">
                <a16:creationId xmlns:a16="http://schemas.microsoft.com/office/drawing/2014/main" id="{4C59D775-B793-4398-9EDB-C25C0062103A}"/>
              </a:ext>
            </a:extLst>
          </p:cNvPr>
          <p:cNvSpPr/>
          <p:nvPr/>
        </p:nvSpPr>
        <p:spPr>
          <a:xfrm>
            <a:off x="3272589" y="3753228"/>
            <a:ext cx="5115761" cy="1479993"/>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24000" tIns="108000" rIns="108000" bIns="108000" rtlCol="0" anchor="ctr">
            <a:spAutoFit/>
          </a:bodyPr>
          <a:lstStyle/>
          <a:p>
            <a:r>
              <a:rPr lang="en-GB" dirty="0"/>
              <a:t>And to close your letter you should use the term:</a:t>
            </a:r>
          </a:p>
          <a:p>
            <a:endParaRPr lang="en-GB" dirty="0"/>
          </a:p>
          <a:p>
            <a:r>
              <a:rPr lang="en-GB" sz="2800" dirty="0"/>
              <a:t>Yours faithfully,</a:t>
            </a:r>
          </a:p>
        </p:txBody>
      </p:sp>
      <p:pic>
        <p:nvPicPr>
          <p:cNvPr id="4" name="Picture 3">
            <a:extLst>
              <a:ext uri="{FF2B5EF4-FFF2-40B4-BE49-F238E27FC236}">
                <a16:creationId xmlns:a16="http://schemas.microsoft.com/office/drawing/2014/main" id="{D6386DF6-6C0D-4B45-BFCE-C419B041C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63" t="-2264" r="-11663" b="-604"/>
          <a:stretch/>
        </p:blipFill>
        <p:spPr>
          <a:xfrm>
            <a:off x="457198" y="2300508"/>
            <a:ext cx="5931206" cy="4099123"/>
          </a:xfrm>
          <a:prstGeom prst="roundRect">
            <a:avLst>
              <a:gd name="adj" fmla="val 4127"/>
            </a:avLst>
          </a:prstGeom>
        </p:spPr>
      </p:pic>
    </p:spTree>
    <p:extLst>
      <p:ext uri="{BB962C8B-B14F-4D97-AF65-F5344CB8AC3E}">
        <p14:creationId xmlns:p14="http://schemas.microsoft.com/office/powerpoint/2010/main" val="14456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3</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555822"/>
            <a:ext cx="7632701" cy="120299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108000" rIns="108000" bIns="108000" rtlCol="0" anchor="ctr">
            <a:spAutoFit/>
          </a:bodyPr>
          <a:lstStyle/>
          <a:p>
            <a:r>
              <a:rPr lang="en-GB" dirty="0"/>
              <a:t>The first time you mention The Queen in your letter, you must use her full title:</a:t>
            </a:r>
          </a:p>
          <a:p>
            <a:r>
              <a:rPr lang="en-GB" sz="2800" dirty="0"/>
              <a:t>		Her Majesty The Queen</a:t>
            </a:r>
          </a:p>
        </p:txBody>
      </p:sp>
      <p:sp>
        <p:nvSpPr>
          <p:cNvPr id="8" name="Rectangle 7">
            <a:extLst>
              <a:ext uri="{FF2B5EF4-FFF2-40B4-BE49-F238E27FC236}">
                <a16:creationId xmlns:a16="http://schemas.microsoft.com/office/drawing/2014/main" id="{4C59D775-B793-4398-9EDB-C25C0062103A}"/>
              </a:ext>
            </a:extLst>
          </p:cNvPr>
          <p:cNvSpPr/>
          <p:nvPr/>
        </p:nvSpPr>
        <p:spPr>
          <a:xfrm>
            <a:off x="3134226" y="3225321"/>
            <a:ext cx="5254125" cy="2033991"/>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0" tIns="108000" rIns="108000" bIns="108000" rtlCol="0" anchor="ctr">
            <a:spAutoFit/>
          </a:bodyPr>
          <a:lstStyle/>
          <a:p>
            <a:r>
              <a:rPr lang="en-GB" dirty="0"/>
              <a:t>After the first mention, you should use the term:</a:t>
            </a:r>
          </a:p>
          <a:p>
            <a:endParaRPr lang="en-GB" dirty="0"/>
          </a:p>
          <a:p>
            <a:r>
              <a:rPr lang="en-GB" sz="2800" dirty="0"/>
              <a:t>The Queen</a:t>
            </a:r>
          </a:p>
          <a:p>
            <a:r>
              <a:rPr lang="en-GB" dirty="0"/>
              <a:t>(Note the capitals letters used for ‘The and ‘Queen’)</a:t>
            </a:r>
          </a:p>
        </p:txBody>
      </p:sp>
      <p:pic>
        <p:nvPicPr>
          <p:cNvPr id="4" name="Picture 3">
            <a:extLst>
              <a:ext uri="{FF2B5EF4-FFF2-40B4-BE49-F238E27FC236}">
                <a16:creationId xmlns:a16="http://schemas.microsoft.com/office/drawing/2014/main" id="{D6386DF6-6C0D-4B45-BFCE-C419B041C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0" t="-906" r="-3130" b="906"/>
          <a:stretch/>
        </p:blipFill>
        <p:spPr>
          <a:xfrm>
            <a:off x="443113" y="2420157"/>
            <a:ext cx="5862605" cy="3984823"/>
          </a:xfrm>
          <a:prstGeom prst="roundRect">
            <a:avLst>
              <a:gd name="adj" fmla="val 4127"/>
            </a:avLst>
          </a:prstGeom>
        </p:spPr>
      </p:pic>
    </p:spTree>
    <p:extLst>
      <p:ext uri="{BB962C8B-B14F-4D97-AF65-F5344CB8AC3E}">
        <p14:creationId xmlns:p14="http://schemas.microsoft.com/office/powerpoint/2010/main" val="321894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96</TotalTime>
  <Words>618</Words>
  <Application>Microsoft Office PowerPoint</Application>
  <PresentationFormat>On-screen Show (4:3)</PresentationFormat>
  <Paragraphs>72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Arial</vt:lpstr>
      <vt:lpstr>Twinkl</vt:lpstr>
      <vt:lpstr>Office Theme</vt:lpstr>
      <vt:lpstr>PowerPoint Presentation</vt:lpstr>
      <vt:lpstr>A Formal Birthday Letter to  Queen Elizabeth II</vt:lpstr>
      <vt:lpstr>The Queen’s Birthday</vt:lpstr>
      <vt:lpstr>Trooping the Colour</vt:lpstr>
      <vt:lpstr>Celebrating The Queen’s Birthday</vt:lpstr>
      <vt:lpstr>A Birthday Letter to The Queen</vt:lpstr>
      <vt:lpstr>Rule 1</vt:lpstr>
      <vt:lpstr>Rule 2</vt:lpstr>
      <vt:lpstr>Rule 3</vt:lpstr>
      <vt:lpstr>Rule 4</vt:lpstr>
      <vt:lpstr>Rule 5</vt:lpstr>
      <vt:lpstr>The Format of Your Letter</vt:lpstr>
      <vt:lpstr>Your Questions for The Queen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rachels</cp:lastModifiedBy>
  <cp:revision>14</cp:revision>
  <dcterms:created xsi:type="dcterms:W3CDTF">2020-03-30T13:39:11Z</dcterms:created>
  <dcterms:modified xsi:type="dcterms:W3CDTF">2020-04-20T12:17:31Z</dcterms:modified>
</cp:coreProperties>
</file>